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96" r:id="rId1"/>
  </p:sldMasterIdLst>
  <p:notesMasterIdLst>
    <p:notesMasterId r:id="rId242"/>
  </p:notesMasterIdLst>
  <p:sldIdLst>
    <p:sldId id="257" r:id="rId2"/>
    <p:sldId id="258" r:id="rId3"/>
    <p:sldId id="259" r:id="rId4"/>
    <p:sldId id="260" r:id="rId5"/>
    <p:sldId id="261" r:id="rId6"/>
    <p:sldId id="289" r:id="rId7"/>
    <p:sldId id="290" r:id="rId8"/>
    <p:sldId id="291" r:id="rId9"/>
    <p:sldId id="293" r:id="rId10"/>
    <p:sldId id="397" r:id="rId11"/>
    <p:sldId id="294" r:id="rId12"/>
    <p:sldId id="392" r:id="rId13"/>
    <p:sldId id="395" r:id="rId14"/>
    <p:sldId id="393" r:id="rId15"/>
    <p:sldId id="394" r:id="rId16"/>
    <p:sldId id="439" r:id="rId17"/>
    <p:sldId id="424" r:id="rId18"/>
    <p:sldId id="422" r:id="rId19"/>
    <p:sldId id="438" r:id="rId20"/>
    <p:sldId id="423" r:id="rId21"/>
    <p:sldId id="396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77" r:id="rId30"/>
    <p:sldId id="303" r:id="rId31"/>
    <p:sldId id="262" r:id="rId32"/>
    <p:sldId id="263" r:id="rId33"/>
    <p:sldId id="387" r:id="rId34"/>
    <p:sldId id="388" r:id="rId35"/>
    <p:sldId id="449" r:id="rId36"/>
    <p:sldId id="448" r:id="rId37"/>
    <p:sldId id="446" r:id="rId38"/>
    <p:sldId id="444" r:id="rId39"/>
    <p:sldId id="445" r:id="rId40"/>
    <p:sldId id="304" r:id="rId41"/>
    <p:sldId id="368" r:id="rId42"/>
    <p:sldId id="326" r:id="rId43"/>
    <p:sldId id="310" r:id="rId44"/>
    <p:sldId id="308" r:id="rId45"/>
    <p:sldId id="307" r:id="rId46"/>
    <p:sldId id="306" r:id="rId47"/>
    <p:sldId id="309" r:id="rId48"/>
    <p:sldId id="451" r:id="rId49"/>
    <p:sldId id="311" r:id="rId50"/>
    <p:sldId id="312" r:id="rId51"/>
    <p:sldId id="313" r:id="rId52"/>
    <p:sldId id="450" r:id="rId53"/>
    <p:sldId id="385" r:id="rId54"/>
    <p:sldId id="488" r:id="rId55"/>
    <p:sldId id="489" r:id="rId56"/>
    <p:sldId id="305" r:id="rId57"/>
    <p:sldId id="360" r:id="rId58"/>
    <p:sldId id="361" r:id="rId59"/>
    <p:sldId id="365" r:id="rId60"/>
    <p:sldId id="366" r:id="rId61"/>
    <p:sldId id="487" r:id="rId62"/>
    <p:sldId id="268" r:id="rId63"/>
    <p:sldId id="269" r:id="rId64"/>
    <p:sldId id="314" r:id="rId65"/>
    <p:sldId id="315" r:id="rId66"/>
    <p:sldId id="317" r:id="rId67"/>
    <p:sldId id="452" r:id="rId68"/>
    <p:sldId id="383" r:id="rId69"/>
    <p:sldId id="369" r:id="rId70"/>
    <p:sldId id="389" r:id="rId71"/>
    <p:sldId id="490" r:id="rId72"/>
    <p:sldId id="432" r:id="rId73"/>
    <p:sldId id="270" r:id="rId74"/>
    <p:sldId id="271" r:id="rId75"/>
    <p:sldId id="272" r:id="rId76"/>
    <p:sldId id="492" r:id="rId77"/>
    <p:sldId id="496" r:id="rId78"/>
    <p:sldId id="493" r:id="rId79"/>
    <p:sldId id="504" r:id="rId80"/>
    <p:sldId id="495" r:id="rId81"/>
    <p:sldId id="503" r:id="rId82"/>
    <p:sldId id="497" r:id="rId83"/>
    <p:sldId id="502" r:id="rId84"/>
    <p:sldId id="501" r:id="rId85"/>
    <p:sldId id="498" r:id="rId86"/>
    <p:sldId id="499" r:id="rId87"/>
    <p:sldId id="500" r:id="rId88"/>
    <p:sldId id="511" r:id="rId89"/>
    <p:sldId id="512" r:id="rId90"/>
    <p:sldId id="513" r:id="rId91"/>
    <p:sldId id="318" r:id="rId92"/>
    <p:sldId id="319" r:id="rId93"/>
    <p:sldId id="329" r:id="rId94"/>
    <p:sldId id="320" r:id="rId95"/>
    <p:sldId id="327" r:id="rId96"/>
    <p:sldId id="330" r:id="rId97"/>
    <p:sldId id="331" r:id="rId98"/>
    <p:sldId id="332" r:id="rId99"/>
    <p:sldId id="323" r:id="rId100"/>
    <p:sldId id="325" r:id="rId101"/>
    <p:sldId id="273" r:id="rId102"/>
    <p:sldId id="505" r:id="rId103"/>
    <p:sldId id="506" r:id="rId104"/>
    <p:sldId id="508" r:id="rId105"/>
    <p:sldId id="514" r:id="rId106"/>
    <p:sldId id="515" r:id="rId107"/>
    <p:sldId id="516" r:id="rId108"/>
    <p:sldId id="517" r:id="rId109"/>
    <p:sldId id="518" r:id="rId110"/>
    <p:sldId id="519" r:id="rId111"/>
    <p:sldId id="520" r:id="rId112"/>
    <p:sldId id="521" r:id="rId113"/>
    <p:sldId id="522" r:id="rId114"/>
    <p:sldId id="523" r:id="rId115"/>
    <p:sldId id="524" r:id="rId116"/>
    <p:sldId id="525" r:id="rId117"/>
    <p:sldId id="526" r:id="rId118"/>
    <p:sldId id="527" r:id="rId119"/>
    <p:sldId id="528" r:id="rId120"/>
    <p:sldId id="529" r:id="rId121"/>
    <p:sldId id="530" r:id="rId122"/>
    <p:sldId id="507" r:id="rId123"/>
    <p:sldId id="531" r:id="rId124"/>
    <p:sldId id="532" r:id="rId125"/>
    <p:sldId id="535" r:id="rId126"/>
    <p:sldId id="536" r:id="rId127"/>
    <p:sldId id="537" r:id="rId128"/>
    <p:sldId id="538" r:id="rId129"/>
    <p:sldId id="541" r:id="rId130"/>
    <p:sldId id="542" r:id="rId131"/>
    <p:sldId id="539" r:id="rId132"/>
    <p:sldId id="543" r:id="rId133"/>
    <p:sldId id="540" r:id="rId134"/>
    <p:sldId id="533" r:id="rId135"/>
    <p:sldId id="334" r:id="rId136"/>
    <p:sldId id="335" r:id="rId137"/>
    <p:sldId id="336" r:id="rId138"/>
    <p:sldId id="338" r:id="rId139"/>
    <p:sldId id="381" r:id="rId140"/>
    <p:sldId id="382" r:id="rId141"/>
    <p:sldId id="341" r:id="rId142"/>
    <p:sldId id="342" r:id="rId143"/>
    <p:sldId id="337" r:id="rId144"/>
    <p:sldId id="343" r:id="rId145"/>
    <p:sldId id="344" r:id="rId146"/>
    <p:sldId id="420" r:id="rId147"/>
    <p:sldId id="352" r:id="rId148"/>
    <p:sldId id="359" r:id="rId149"/>
    <p:sldId id="348" r:id="rId150"/>
    <p:sldId id="353" r:id="rId151"/>
    <p:sldId id="349" r:id="rId152"/>
    <p:sldId id="411" r:id="rId153"/>
    <p:sldId id="378" r:id="rId154"/>
    <p:sldId id="355" r:id="rId155"/>
    <p:sldId id="414" r:id="rId156"/>
    <p:sldId id="413" r:id="rId157"/>
    <p:sldId id="415" r:id="rId158"/>
    <p:sldId id="416" r:id="rId159"/>
    <p:sldId id="417" r:id="rId160"/>
    <p:sldId id="418" r:id="rId161"/>
    <p:sldId id="419" r:id="rId162"/>
    <p:sldId id="351" r:id="rId163"/>
    <p:sldId id="357" r:id="rId164"/>
    <p:sldId id="358" r:id="rId165"/>
    <p:sldId id="391" r:id="rId166"/>
    <p:sldId id="390" r:id="rId167"/>
    <p:sldId id="346" r:id="rId168"/>
    <p:sldId id="347" r:id="rId169"/>
    <p:sldId id="370" r:id="rId170"/>
    <p:sldId id="371" r:id="rId171"/>
    <p:sldId id="354" r:id="rId172"/>
    <p:sldId id="421" r:id="rId173"/>
    <p:sldId id="345" r:id="rId174"/>
    <p:sldId id="398" r:id="rId175"/>
    <p:sldId id="399" r:id="rId176"/>
    <p:sldId id="401" r:id="rId177"/>
    <p:sldId id="402" r:id="rId178"/>
    <p:sldId id="404" r:id="rId179"/>
    <p:sldId id="403" r:id="rId180"/>
    <p:sldId id="405" r:id="rId181"/>
    <p:sldId id="406" r:id="rId182"/>
    <p:sldId id="400" r:id="rId183"/>
    <p:sldId id="425" r:id="rId184"/>
    <p:sldId id="426" r:id="rId185"/>
    <p:sldId id="428" r:id="rId186"/>
    <p:sldId id="429" r:id="rId187"/>
    <p:sldId id="430" r:id="rId188"/>
    <p:sldId id="431" r:id="rId189"/>
    <p:sldId id="427" r:id="rId190"/>
    <p:sldId id="372" r:id="rId191"/>
    <p:sldId id="373" r:id="rId192"/>
    <p:sldId id="374" r:id="rId193"/>
    <p:sldId id="509" r:id="rId194"/>
    <p:sldId id="510" r:id="rId195"/>
    <p:sldId id="375" r:id="rId196"/>
    <p:sldId id="544" r:id="rId197"/>
    <p:sldId id="265" r:id="rId198"/>
    <p:sldId id="266" r:id="rId199"/>
    <p:sldId id="267" r:id="rId200"/>
    <p:sldId id="433" r:id="rId201"/>
    <p:sldId id="441" r:id="rId202"/>
    <p:sldId id="443" r:id="rId203"/>
    <p:sldId id="434" r:id="rId204"/>
    <p:sldId id="340" r:id="rId205"/>
    <p:sldId id="455" r:id="rId206"/>
    <p:sldId id="435" r:id="rId207"/>
    <p:sldId id="453" r:id="rId208"/>
    <p:sldId id="436" r:id="rId209"/>
    <p:sldId id="454" r:id="rId210"/>
    <p:sldId id="457" r:id="rId211"/>
    <p:sldId id="437" r:id="rId212"/>
    <p:sldId id="459" r:id="rId213"/>
    <p:sldId id="442" r:id="rId214"/>
    <p:sldId id="456" r:id="rId215"/>
    <p:sldId id="458" r:id="rId216"/>
    <p:sldId id="460" r:id="rId217"/>
    <p:sldId id="461" r:id="rId218"/>
    <p:sldId id="462" r:id="rId219"/>
    <p:sldId id="463" r:id="rId220"/>
    <p:sldId id="464" r:id="rId221"/>
    <p:sldId id="467" r:id="rId222"/>
    <p:sldId id="465" r:id="rId223"/>
    <p:sldId id="466" r:id="rId224"/>
    <p:sldId id="468" r:id="rId225"/>
    <p:sldId id="469" r:id="rId226"/>
    <p:sldId id="470" r:id="rId227"/>
    <p:sldId id="471" r:id="rId228"/>
    <p:sldId id="472" r:id="rId229"/>
    <p:sldId id="473" r:id="rId230"/>
    <p:sldId id="475" r:id="rId231"/>
    <p:sldId id="481" r:id="rId232"/>
    <p:sldId id="478" r:id="rId233"/>
    <p:sldId id="479" r:id="rId234"/>
    <p:sldId id="477" r:id="rId235"/>
    <p:sldId id="480" r:id="rId236"/>
    <p:sldId id="476" r:id="rId237"/>
    <p:sldId id="474" r:id="rId238"/>
    <p:sldId id="485" r:id="rId239"/>
    <p:sldId id="484" r:id="rId240"/>
    <p:sldId id="486" r:id="rId241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243"/>
      <p:bold r:id="rId244"/>
      <p:italic r:id="rId245"/>
      <p:boldItalic r:id="rId246"/>
    </p:embeddedFont>
    <p:embeddedFont>
      <p:font typeface="Consolas" panose="020B0609020204030204" pitchFamily="49" charset="0"/>
      <p:regular r:id="rId247"/>
      <p:bold r:id="rId248"/>
      <p:italic r:id="rId249"/>
      <p:boldItalic r:id="rId250"/>
    </p:embeddedFont>
    <p:embeddedFont>
      <p:font typeface="Monaco" panose="00000400000000000000" pitchFamily="2" charset="0"/>
      <p:regular r:id="rId251"/>
    </p:embeddedFont>
    <p:embeddedFont>
      <p:font typeface="Permanent Marker" panose="02000000000000000000" pitchFamily="2" charset="0"/>
      <p:regular r:id="rId25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8F8F8"/>
    <a:srgbClr val="4F81BD"/>
    <a:srgbClr val="FF3300"/>
    <a:srgbClr val="99FF66"/>
    <a:srgbClr val="FFCC66"/>
    <a:srgbClr val="80808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7" autoAdjust="0"/>
    <p:restoredTop sz="88324" autoAdjust="0"/>
  </p:normalViewPr>
  <p:slideViewPr>
    <p:cSldViewPr>
      <p:cViewPr varScale="1">
        <p:scale>
          <a:sx n="99" d="100"/>
          <a:sy n="99" d="100"/>
        </p:scale>
        <p:origin x="15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8964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font" Target="fonts/font2.fntdata"/><Relationship Id="rId249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font" Target="fonts/font8.fntdata"/><Relationship Id="rId255" Type="http://schemas.openxmlformats.org/officeDocument/2006/relationships/theme" Target="theme/theme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font" Target="fonts/font3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font" Target="fonts/font9.fntdata"/><Relationship Id="rId256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font" Target="fonts/font10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04.xml"/><Relationship Id="rId2" Type="http://schemas.openxmlformats.org/officeDocument/2006/relationships/slide" Target="slides/slide101.xml"/><Relationship Id="rId1" Type="http://schemas.openxmlformats.org/officeDocument/2006/relationships/slide" Target="slides/slide74.xml"/><Relationship Id="rId4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19F3DAFB-35DB-4BAE-92C9-692A9C43DB19}">
      <dgm:prSet phldrT="[Texte]"/>
      <dgm:spPr/>
      <dgm:t>
        <a:bodyPr/>
        <a:lstStyle/>
        <a:p>
          <a:r>
            <a:rPr lang="fr-FR" dirty="0"/>
            <a:t>Capter</a:t>
          </a:r>
        </a:p>
      </dgm:t>
    </dgm:pt>
    <dgm:pt modelId="{A6FB071F-4A58-4D82-8FAC-118AC5F5B255}" type="sibTrans" cxnId="{9F7C1AB8-534F-4524-9178-999AE530D524}">
      <dgm:prSet/>
      <dgm:spPr/>
      <dgm:t>
        <a:bodyPr/>
        <a:lstStyle/>
        <a:p>
          <a:endParaRPr lang="fr-FR"/>
        </a:p>
      </dgm:t>
    </dgm:pt>
    <dgm:pt modelId="{22DF1C6F-A9AC-450E-96A3-BAA21E5FDF99}" type="parTrans" cxnId="{9F7C1AB8-534F-4524-9178-999AE530D524}">
      <dgm:prSet/>
      <dgm:spPr/>
      <dgm:t>
        <a:bodyPr/>
        <a:lstStyle/>
        <a:p>
          <a:endParaRPr lang="fr-FR"/>
        </a:p>
      </dgm:t>
    </dgm:pt>
    <dgm:pt modelId="{698F1212-599F-4F3F-8519-7EB42B30D6F0}">
      <dgm:prSet phldrT="[Texte]"/>
      <dgm:spPr/>
      <dgm:t>
        <a:bodyPr/>
        <a:lstStyle/>
        <a:p>
          <a:r>
            <a:rPr lang="fr-FR" dirty="0"/>
            <a:t>Agir</a:t>
          </a:r>
        </a:p>
      </dgm:t>
    </dgm:pt>
    <dgm:pt modelId="{9BF4530D-7796-4BD9-847A-E3694850458A}" type="sibTrans" cxnId="{5BB36C7E-1B2D-4637-96B3-B7C835D1AB0A}">
      <dgm:prSet/>
      <dgm:spPr/>
      <dgm:t>
        <a:bodyPr/>
        <a:lstStyle/>
        <a:p>
          <a:endParaRPr lang="fr-FR"/>
        </a:p>
      </dgm:t>
    </dgm:pt>
    <dgm:pt modelId="{C4F07ABC-102A-4179-8E97-EC7DE2D382D6}" type="parTrans" cxnId="{5BB36C7E-1B2D-4637-96B3-B7C835D1AB0A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B7CBFB77-9061-4265-965B-3F66CA63110C}">
      <dgm:prSet phldrT="[Texte]"/>
      <dgm:spPr/>
      <dgm:t>
        <a:bodyPr/>
        <a:lstStyle/>
        <a:p>
          <a:r>
            <a:rPr lang="fr-FR" dirty="0"/>
            <a:t>Réfléchir</a:t>
          </a:r>
        </a:p>
      </dgm:t>
    </dgm:pt>
    <dgm:pt modelId="{273D77D7-CBFC-4A9D-A893-C182C389E508}" type="parTrans" cxnId="{BABF028F-61C4-4664-BDAC-6F71179D395F}">
      <dgm:prSet/>
      <dgm:spPr/>
      <dgm:t>
        <a:bodyPr/>
        <a:lstStyle/>
        <a:p>
          <a:endParaRPr lang="fr-FR"/>
        </a:p>
      </dgm:t>
    </dgm:pt>
    <dgm:pt modelId="{CD49113A-8A2E-449E-A526-ADC50D624346}" type="sibTrans" cxnId="{BABF028F-61C4-4664-BDAC-6F71179D395F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573C49-799A-45D9-86FB-DB51A333F73D}" type="pres">
      <dgm:prSet presAssocID="{71EF8599-8AC3-47BA-80AA-3B4336283FE4}" presName="childText" presStyleLbl="revTx" presStyleIdx="0" presStyleCnt="1">
        <dgm:presLayoutVars>
          <dgm:bulletEnabled val="1"/>
        </dgm:presLayoutVars>
      </dgm:prSet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5BB36C7E-1B2D-4637-96B3-B7C835D1AB0A}" srcId="{71EF8599-8AC3-47BA-80AA-3B4336283FE4}" destId="{698F1212-599F-4F3F-8519-7EB42B30D6F0}" srcOrd="1" destOrd="0" parTransId="{C4F07ABC-102A-4179-8E97-EC7DE2D382D6}" sibTransId="{9BF4530D-7796-4BD9-847A-E3694850458A}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C3659D8D-914D-428D-A7D9-74416843722D}" type="presOf" srcId="{19F3DAFB-35DB-4BAE-92C9-692A9C43DB19}" destId="{5E573C49-799A-45D9-86FB-DB51A333F73D}" srcOrd="0" destOrd="0" presId="urn:microsoft.com/office/officeart/2005/8/layout/vList2"/>
    <dgm:cxn modelId="{BABF028F-61C4-4664-BDAC-6F71179D395F}" srcId="{71EF8599-8AC3-47BA-80AA-3B4336283FE4}" destId="{B7CBFB77-9061-4265-965B-3F66CA63110C}" srcOrd="2" destOrd="0" parTransId="{273D77D7-CBFC-4A9D-A893-C182C389E508}" sibTransId="{CD49113A-8A2E-449E-A526-ADC50D624346}"/>
    <dgm:cxn modelId="{9F7C1AB8-534F-4524-9178-999AE530D524}" srcId="{71EF8599-8AC3-47BA-80AA-3B4336283FE4}" destId="{19F3DAFB-35DB-4BAE-92C9-692A9C43DB19}" srcOrd="0" destOrd="0" parTransId="{22DF1C6F-A9AC-450E-96A3-BAA21E5FDF99}" sibTransId="{A6FB071F-4A58-4D82-8FAC-118AC5F5B255}"/>
    <dgm:cxn modelId="{5ECDFEC8-5C53-4E77-92A1-B8EC98F8D5F7}" type="presOf" srcId="{698F1212-599F-4F3F-8519-7EB42B30D6F0}" destId="{5E573C49-799A-45D9-86FB-DB51A333F73D}" srcOrd="0" destOrd="1" presId="urn:microsoft.com/office/officeart/2005/8/layout/vList2"/>
    <dgm:cxn modelId="{5A2297E0-F99C-4006-ACF8-C5CE72558D09}" type="presOf" srcId="{B7CBFB77-9061-4265-965B-3F66CA63110C}" destId="{5E573C49-799A-45D9-86FB-DB51A333F73D}" srcOrd="0" destOrd="2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29338C53-AFEE-4C7D-8AA5-774CC45F65BD}" type="presParOf" srcId="{C558625A-290B-4F04-BE0C-4A0AD1684A1A}" destId="{5E573C49-799A-45D9-86FB-DB51A333F73D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19F3DAFB-35DB-4BAE-92C9-692A9C43DB19}">
      <dgm:prSet phldrT="[Texte]"/>
      <dgm:spPr/>
      <dgm:t>
        <a:bodyPr/>
        <a:lstStyle/>
        <a:p>
          <a:r>
            <a:rPr lang="fr-FR" dirty="0"/>
            <a:t>Capter</a:t>
          </a:r>
        </a:p>
      </dgm:t>
    </dgm:pt>
    <dgm:pt modelId="{A6FB071F-4A58-4D82-8FAC-118AC5F5B255}" type="sibTrans" cxnId="{9F7C1AB8-534F-4524-9178-999AE530D524}">
      <dgm:prSet/>
      <dgm:spPr/>
      <dgm:t>
        <a:bodyPr/>
        <a:lstStyle/>
        <a:p>
          <a:endParaRPr lang="fr-FR"/>
        </a:p>
      </dgm:t>
    </dgm:pt>
    <dgm:pt modelId="{22DF1C6F-A9AC-450E-96A3-BAA21E5FDF99}" type="parTrans" cxnId="{9F7C1AB8-534F-4524-9178-999AE530D524}">
      <dgm:prSet/>
      <dgm:spPr/>
      <dgm:t>
        <a:bodyPr/>
        <a:lstStyle/>
        <a:p>
          <a:endParaRPr lang="fr-FR"/>
        </a:p>
      </dgm:t>
    </dgm:pt>
    <dgm:pt modelId="{698F1212-599F-4F3F-8519-7EB42B30D6F0}">
      <dgm:prSet phldrT="[Texte]"/>
      <dgm:spPr/>
      <dgm:t>
        <a:bodyPr/>
        <a:lstStyle/>
        <a:p>
          <a:r>
            <a:rPr lang="fr-FR" dirty="0"/>
            <a:t>Agir</a:t>
          </a:r>
        </a:p>
      </dgm:t>
    </dgm:pt>
    <dgm:pt modelId="{9BF4530D-7796-4BD9-847A-E3694850458A}" type="sibTrans" cxnId="{5BB36C7E-1B2D-4637-96B3-B7C835D1AB0A}">
      <dgm:prSet/>
      <dgm:spPr/>
      <dgm:t>
        <a:bodyPr/>
        <a:lstStyle/>
        <a:p>
          <a:endParaRPr lang="fr-FR"/>
        </a:p>
      </dgm:t>
    </dgm:pt>
    <dgm:pt modelId="{C4F07ABC-102A-4179-8E97-EC7DE2D382D6}" type="parTrans" cxnId="{5BB36C7E-1B2D-4637-96B3-B7C835D1AB0A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B7CBFB77-9061-4265-965B-3F66CA63110C}">
      <dgm:prSet phldrT="[Texte]"/>
      <dgm:spPr/>
      <dgm:t>
        <a:bodyPr/>
        <a:lstStyle/>
        <a:p>
          <a:r>
            <a:rPr lang="fr-FR" dirty="0"/>
            <a:t>Réfléchir</a:t>
          </a:r>
        </a:p>
      </dgm:t>
    </dgm:pt>
    <dgm:pt modelId="{273D77D7-CBFC-4A9D-A893-C182C389E508}" type="parTrans" cxnId="{BABF028F-61C4-4664-BDAC-6F71179D395F}">
      <dgm:prSet/>
      <dgm:spPr/>
      <dgm:t>
        <a:bodyPr/>
        <a:lstStyle/>
        <a:p>
          <a:endParaRPr lang="fr-FR"/>
        </a:p>
      </dgm:t>
    </dgm:pt>
    <dgm:pt modelId="{CD49113A-8A2E-449E-A526-ADC50D624346}" type="sibTrans" cxnId="{BABF028F-61C4-4664-BDAC-6F71179D395F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573C49-799A-45D9-86FB-DB51A333F73D}" type="pres">
      <dgm:prSet presAssocID="{71EF8599-8AC3-47BA-80AA-3B4336283FE4}" presName="childText" presStyleLbl="revTx" presStyleIdx="0" presStyleCnt="1">
        <dgm:presLayoutVars>
          <dgm:bulletEnabled val="1"/>
        </dgm:presLayoutVars>
      </dgm:prSet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5BB36C7E-1B2D-4637-96B3-B7C835D1AB0A}" srcId="{71EF8599-8AC3-47BA-80AA-3B4336283FE4}" destId="{698F1212-599F-4F3F-8519-7EB42B30D6F0}" srcOrd="1" destOrd="0" parTransId="{C4F07ABC-102A-4179-8E97-EC7DE2D382D6}" sibTransId="{9BF4530D-7796-4BD9-847A-E3694850458A}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C3659D8D-914D-428D-A7D9-74416843722D}" type="presOf" srcId="{19F3DAFB-35DB-4BAE-92C9-692A9C43DB19}" destId="{5E573C49-799A-45D9-86FB-DB51A333F73D}" srcOrd="0" destOrd="0" presId="urn:microsoft.com/office/officeart/2005/8/layout/vList2"/>
    <dgm:cxn modelId="{BABF028F-61C4-4664-BDAC-6F71179D395F}" srcId="{71EF8599-8AC3-47BA-80AA-3B4336283FE4}" destId="{B7CBFB77-9061-4265-965B-3F66CA63110C}" srcOrd="2" destOrd="0" parTransId="{273D77D7-CBFC-4A9D-A893-C182C389E508}" sibTransId="{CD49113A-8A2E-449E-A526-ADC50D624346}"/>
    <dgm:cxn modelId="{9F7C1AB8-534F-4524-9178-999AE530D524}" srcId="{71EF8599-8AC3-47BA-80AA-3B4336283FE4}" destId="{19F3DAFB-35DB-4BAE-92C9-692A9C43DB19}" srcOrd="0" destOrd="0" parTransId="{22DF1C6F-A9AC-450E-96A3-BAA21E5FDF99}" sibTransId="{A6FB071F-4A58-4D82-8FAC-118AC5F5B255}"/>
    <dgm:cxn modelId="{5ECDFEC8-5C53-4E77-92A1-B8EC98F8D5F7}" type="presOf" srcId="{698F1212-599F-4F3F-8519-7EB42B30D6F0}" destId="{5E573C49-799A-45D9-86FB-DB51A333F73D}" srcOrd="0" destOrd="1" presId="urn:microsoft.com/office/officeart/2005/8/layout/vList2"/>
    <dgm:cxn modelId="{5A2297E0-F99C-4006-ACF8-C5CE72558D09}" type="presOf" srcId="{B7CBFB77-9061-4265-965B-3F66CA63110C}" destId="{5E573C49-799A-45D9-86FB-DB51A333F73D}" srcOrd="0" destOrd="2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29338C53-AFEE-4C7D-8AA5-774CC45F65BD}" type="presParOf" srcId="{C558625A-290B-4F04-BE0C-4A0AD1684A1A}" destId="{5E573C49-799A-45D9-86FB-DB51A333F73D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19F3DAFB-35DB-4BAE-92C9-692A9C43DB19}">
      <dgm:prSet phldrT="[Texte]"/>
      <dgm:spPr/>
      <dgm:t>
        <a:bodyPr/>
        <a:lstStyle/>
        <a:p>
          <a:r>
            <a:rPr lang="fr-FR" dirty="0"/>
            <a:t>Capter</a:t>
          </a:r>
        </a:p>
      </dgm:t>
    </dgm:pt>
    <dgm:pt modelId="{A6FB071F-4A58-4D82-8FAC-118AC5F5B255}" type="sibTrans" cxnId="{9F7C1AB8-534F-4524-9178-999AE530D524}">
      <dgm:prSet/>
      <dgm:spPr/>
      <dgm:t>
        <a:bodyPr/>
        <a:lstStyle/>
        <a:p>
          <a:endParaRPr lang="fr-FR"/>
        </a:p>
      </dgm:t>
    </dgm:pt>
    <dgm:pt modelId="{22DF1C6F-A9AC-450E-96A3-BAA21E5FDF99}" type="parTrans" cxnId="{9F7C1AB8-534F-4524-9178-999AE530D524}">
      <dgm:prSet/>
      <dgm:spPr/>
      <dgm:t>
        <a:bodyPr/>
        <a:lstStyle/>
        <a:p>
          <a:endParaRPr lang="fr-FR"/>
        </a:p>
      </dgm:t>
    </dgm:pt>
    <dgm:pt modelId="{698F1212-599F-4F3F-8519-7EB42B30D6F0}">
      <dgm:prSet phldrT="[Texte]"/>
      <dgm:spPr/>
      <dgm:t>
        <a:bodyPr/>
        <a:lstStyle/>
        <a:p>
          <a:r>
            <a:rPr lang="fr-FR" dirty="0"/>
            <a:t>Agir</a:t>
          </a:r>
        </a:p>
      </dgm:t>
    </dgm:pt>
    <dgm:pt modelId="{9BF4530D-7796-4BD9-847A-E3694850458A}" type="sibTrans" cxnId="{5BB36C7E-1B2D-4637-96B3-B7C835D1AB0A}">
      <dgm:prSet/>
      <dgm:spPr/>
      <dgm:t>
        <a:bodyPr/>
        <a:lstStyle/>
        <a:p>
          <a:endParaRPr lang="fr-FR"/>
        </a:p>
      </dgm:t>
    </dgm:pt>
    <dgm:pt modelId="{C4F07ABC-102A-4179-8E97-EC7DE2D382D6}" type="parTrans" cxnId="{5BB36C7E-1B2D-4637-96B3-B7C835D1AB0A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B7CBFB77-9061-4265-965B-3F66CA63110C}">
      <dgm:prSet phldrT="[Texte]"/>
      <dgm:spPr/>
      <dgm:t>
        <a:bodyPr/>
        <a:lstStyle/>
        <a:p>
          <a:r>
            <a:rPr lang="fr-FR" dirty="0"/>
            <a:t>Réfléchir</a:t>
          </a:r>
        </a:p>
      </dgm:t>
    </dgm:pt>
    <dgm:pt modelId="{273D77D7-CBFC-4A9D-A893-C182C389E508}" type="parTrans" cxnId="{BABF028F-61C4-4664-BDAC-6F71179D395F}">
      <dgm:prSet/>
      <dgm:spPr/>
      <dgm:t>
        <a:bodyPr/>
        <a:lstStyle/>
        <a:p>
          <a:endParaRPr lang="fr-FR"/>
        </a:p>
      </dgm:t>
    </dgm:pt>
    <dgm:pt modelId="{CD49113A-8A2E-449E-A526-ADC50D624346}" type="sibTrans" cxnId="{BABF028F-61C4-4664-BDAC-6F71179D395F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573C49-799A-45D9-86FB-DB51A333F73D}" type="pres">
      <dgm:prSet presAssocID="{71EF8599-8AC3-47BA-80AA-3B4336283FE4}" presName="childText" presStyleLbl="revTx" presStyleIdx="0" presStyleCnt="1">
        <dgm:presLayoutVars>
          <dgm:bulletEnabled val="1"/>
        </dgm:presLayoutVars>
      </dgm:prSet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5BB36C7E-1B2D-4637-96B3-B7C835D1AB0A}" srcId="{71EF8599-8AC3-47BA-80AA-3B4336283FE4}" destId="{698F1212-599F-4F3F-8519-7EB42B30D6F0}" srcOrd="1" destOrd="0" parTransId="{C4F07ABC-102A-4179-8E97-EC7DE2D382D6}" sibTransId="{9BF4530D-7796-4BD9-847A-E3694850458A}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C3659D8D-914D-428D-A7D9-74416843722D}" type="presOf" srcId="{19F3DAFB-35DB-4BAE-92C9-692A9C43DB19}" destId="{5E573C49-799A-45D9-86FB-DB51A333F73D}" srcOrd="0" destOrd="0" presId="urn:microsoft.com/office/officeart/2005/8/layout/vList2"/>
    <dgm:cxn modelId="{BABF028F-61C4-4664-BDAC-6F71179D395F}" srcId="{71EF8599-8AC3-47BA-80AA-3B4336283FE4}" destId="{B7CBFB77-9061-4265-965B-3F66CA63110C}" srcOrd="2" destOrd="0" parTransId="{273D77D7-CBFC-4A9D-A893-C182C389E508}" sibTransId="{CD49113A-8A2E-449E-A526-ADC50D624346}"/>
    <dgm:cxn modelId="{9F7C1AB8-534F-4524-9178-999AE530D524}" srcId="{71EF8599-8AC3-47BA-80AA-3B4336283FE4}" destId="{19F3DAFB-35DB-4BAE-92C9-692A9C43DB19}" srcOrd="0" destOrd="0" parTransId="{22DF1C6F-A9AC-450E-96A3-BAA21E5FDF99}" sibTransId="{A6FB071F-4A58-4D82-8FAC-118AC5F5B255}"/>
    <dgm:cxn modelId="{5ECDFEC8-5C53-4E77-92A1-B8EC98F8D5F7}" type="presOf" srcId="{698F1212-599F-4F3F-8519-7EB42B30D6F0}" destId="{5E573C49-799A-45D9-86FB-DB51A333F73D}" srcOrd="0" destOrd="1" presId="urn:microsoft.com/office/officeart/2005/8/layout/vList2"/>
    <dgm:cxn modelId="{5A2297E0-F99C-4006-ACF8-C5CE72558D09}" type="presOf" srcId="{B7CBFB77-9061-4265-965B-3F66CA63110C}" destId="{5E573C49-799A-45D9-86FB-DB51A333F73D}" srcOrd="0" destOrd="2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29338C53-AFEE-4C7D-8AA5-774CC45F65BD}" type="presParOf" srcId="{C558625A-290B-4F04-BE0C-4A0AD1684A1A}" destId="{5E573C49-799A-45D9-86FB-DB51A333F73D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46C3EA96-6E82-4DDB-BCB3-B86EF4EC6B62}">
      <dgm:prSet phldrT="[Texte]"/>
      <dgm:spPr/>
      <dgm:t>
        <a:bodyPr/>
        <a:lstStyle/>
        <a:p>
          <a:r>
            <a:rPr lang="fr-FR" dirty="0" err="1"/>
            <a:t>Sensors</a:t>
          </a:r>
          <a:endParaRPr lang="fr-FR" dirty="0"/>
        </a:p>
      </dgm:t>
    </dgm:pt>
    <dgm:pt modelId="{D2380480-3839-400D-830C-2CB78AA6C45A}" type="parTrans" cxnId="{4CF9EBC5-224A-4B05-90E0-C8A7303F701B}">
      <dgm:prSet/>
      <dgm:spPr/>
      <dgm:t>
        <a:bodyPr/>
        <a:lstStyle/>
        <a:p>
          <a:endParaRPr lang="fr-FR"/>
        </a:p>
      </dgm:t>
    </dgm:pt>
    <dgm:pt modelId="{BA5D93AA-7261-4D48-BB5E-35CEE8B40522}" type="sibTrans" cxnId="{4CF9EBC5-224A-4B05-90E0-C8A7303F701B}">
      <dgm:prSet/>
      <dgm:spPr/>
      <dgm:t>
        <a:bodyPr/>
        <a:lstStyle/>
        <a:p>
          <a:endParaRPr lang="fr-FR"/>
        </a:p>
      </dgm:t>
    </dgm:pt>
    <dgm:pt modelId="{768C49FC-0779-42DB-84E8-8DE44E626E2B}">
      <dgm:prSet phldrT="[Texte]"/>
      <dgm:spPr/>
      <dgm:t>
        <a:bodyPr/>
        <a:lstStyle/>
        <a:p>
          <a:r>
            <a:rPr lang="fr-FR" dirty="0"/>
            <a:t>Actionneur</a:t>
          </a:r>
        </a:p>
      </dgm:t>
    </dgm:pt>
    <dgm:pt modelId="{54D578FA-A055-4FA1-AEA0-5B89A41E53BB}" type="parTrans" cxnId="{B07B4BE3-4DFF-4186-8C86-C10491FAA2BB}">
      <dgm:prSet/>
      <dgm:spPr/>
      <dgm:t>
        <a:bodyPr/>
        <a:lstStyle/>
        <a:p>
          <a:endParaRPr lang="fr-FR"/>
        </a:p>
      </dgm:t>
    </dgm:pt>
    <dgm:pt modelId="{0B7ECEB9-5FFA-478E-B71C-FB7800412F9C}" type="sibTrans" cxnId="{B07B4BE3-4DFF-4186-8C86-C10491FAA2BB}">
      <dgm:prSet/>
      <dgm:spPr/>
      <dgm:t>
        <a:bodyPr/>
        <a:lstStyle/>
        <a:p>
          <a:endParaRPr lang="fr-FR"/>
        </a:p>
      </dgm:t>
    </dgm:pt>
    <dgm:pt modelId="{656D3CD4-3C7D-4061-B1E0-91BE2BE9B0AE}">
      <dgm:prSet phldrT="[Texte]"/>
      <dgm:spPr/>
      <dgm:t>
        <a:bodyPr/>
        <a:lstStyle/>
        <a:p>
          <a:r>
            <a:rPr lang="fr-FR" dirty="0"/>
            <a:t>Puces</a:t>
          </a:r>
        </a:p>
      </dgm:t>
    </dgm:pt>
    <dgm:pt modelId="{64063955-0E3C-4E95-A6D9-5E485D217AE6}" type="parTrans" cxnId="{C1FEB993-6EAC-4E0E-A9C6-E2867F44A122}">
      <dgm:prSet/>
      <dgm:spPr/>
      <dgm:t>
        <a:bodyPr/>
        <a:lstStyle/>
        <a:p>
          <a:endParaRPr lang="fr-FR"/>
        </a:p>
      </dgm:t>
    </dgm:pt>
    <dgm:pt modelId="{EACCAB48-6926-412B-8B3C-A48114DF262D}" type="sibTrans" cxnId="{C1FEB993-6EAC-4E0E-A9C6-E2867F44A122}">
      <dgm:prSet/>
      <dgm:spPr/>
      <dgm:t>
        <a:bodyPr/>
        <a:lstStyle/>
        <a:p>
          <a:endParaRPr lang="fr-FR"/>
        </a:p>
      </dgm:t>
    </dgm:pt>
    <dgm:pt modelId="{87032F2F-D73E-44C8-BF73-0CCB81F0E77F}">
      <dgm:prSet phldrT="[Texte]"/>
      <dgm:spPr/>
      <dgm:t>
        <a:bodyPr/>
        <a:lstStyle/>
        <a:p>
          <a:r>
            <a:rPr lang="fr-FR" dirty="0"/>
            <a:t>plaques</a:t>
          </a:r>
        </a:p>
      </dgm:t>
    </dgm:pt>
    <dgm:pt modelId="{DB1C1C9C-AA06-44C3-B070-EC0C4DBD3835}" type="parTrans" cxnId="{7A609390-5F80-447F-A36C-F0FFD06E1196}">
      <dgm:prSet/>
      <dgm:spPr/>
      <dgm:t>
        <a:bodyPr/>
        <a:lstStyle/>
        <a:p>
          <a:endParaRPr lang="fr-FR"/>
        </a:p>
      </dgm:t>
    </dgm:pt>
    <dgm:pt modelId="{F446BB41-E760-43D8-93C8-913AE936A218}" type="sibTrans" cxnId="{7A609390-5F80-447F-A36C-F0FFD06E1196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2BEDED9-A1FE-4435-9D68-E8B2BC5FE80C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74F5F7-4123-4092-9ACC-3B173DCE0A0B}" type="pres">
      <dgm:prSet presAssocID="{0EF29EE0-695E-4505-9112-233DBF1B25E7}" presName="childText" presStyleLbl="revTx" presStyleIdx="0" presStyleCnt="1">
        <dgm:presLayoutVars>
          <dgm:bulletEnabled val="1"/>
        </dgm:presLayoutVars>
      </dgm:prSet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6BA1F43D-0471-4296-8C11-C73DE4D41174}" type="presOf" srcId="{768C49FC-0779-42DB-84E8-8DE44E626E2B}" destId="{CC74F5F7-4123-4092-9ACC-3B173DCE0A0B}" srcOrd="0" destOrd="1" presId="urn:microsoft.com/office/officeart/2005/8/layout/vList2"/>
    <dgm:cxn modelId="{5392BF60-152A-4449-88D2-F2EB27CE8FED}" type="presOf" srcId="{656D3CD4-3C7D-4061-B1E0-91BE2BE9B0AE}" destId="{CC74F5F7-4123-4092-9ACC-3B173DCE0A0B}" srcOrd="0" destOrd="2" presId="urn:microsoft.com/office/officeart/2005/8/layout/vList2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973D4287-26E6-4FA2-95DB-AF85E4E3C2B6}" type="presOf" srcId="{46C3EA96-6E82-4DDB-BCB3-B86EF4EC6B62}" destId="{CC74F5F7-4123-4092-9ACC-3B173DCE0A0B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7A609390-5F80-447F-A36C-F0FFD06E1196}" srcId="{0EF29EE0-695E-4505-9112-233DBF1B25E7}" destId="{87032F2F-D73E-44C8-BF73-0CCB81F0E77F}" srcOrd="3" destOrd="0" parTransId="{DB1C1C9C-AA06-44C3-B070-EC0C4DBD3835}" sibTransId="{F446BB41-E760-43D8-93C8-913AE936A218}"/>
    <dgm:cxn modelId="{C1FEB993-6EAC-4E0E-A9C6-E2867F44A122}" srcId="{0EF29EE0-695E-4505-9112-233DBF1B25E7}" destId="{656D3CD4-3C7D-4061-B1E0-91BE2BE9B0AE}" srcOrd="2" destOrd="0" parTransId="{64063955-0E3C-4E95-A6D9-5E485D217AE6}" sibTransId="{EACCAB48-6926-412B-8B3C-A48114DF262D}"/>
    <dgm:cxn modelId="{4CF9EBC5-224A-4B05-90E0-C8A7303F701B}" srcId="{0EF29EE0-695E-4505-9112-233DBF1B25E7}" destId="{46C3EA96-6E82-4DDB-BCB3-B86EF4EC6B62}" srcOrd="0" destOrd="0" parTransId="{D2380480-3839-400D-830C-2CB78AA6C45A}" sibTransId="{BA5D93AA-7261-4D48-BB5E-35CEE8B40522}"/>
    <dgm:cxn modelId="{B07B4BE3-4DFF-4186-8C86-C10491FAA2BB}" srcId="{0EF29EE0-695E-4505-9112-233DBF1B25E7}" destId="{768C49FC-0779-42DB-84E8-8DE44E626E2B}" srcOrd="1" destOrd="0" parTransId="{54D578FA-A055-4FA1-AEA0-5B89A41E53BB}" sibTransId="{0B7ECEB9-5FFA-478E-B71C-FB7800412F9C}"/>
    <dgm:cxn modelId="{866EAFFA-453E-4218-AACF-5DFF8435A585}" type="presOf" srcId="{87032F2F-D73E-44C8-BF73-0CCB81F0E77F}" destId="{CC74F5F7-4123-4092-9ACC-3B173DCE0A0B}" srcOrd="0" destOrd="3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B0F6EFC3-3A59-4F3C-9420-22226657E427}" type="presParOf" srcId="{C558625A-290B-4F04-BE0C-4A0AD1684A1A}" destId="{12BEDED9-A1FE-4435-9D68-E8B2BC5FE80C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60D43387-10E7-45A8-A4C2-AB816FB8C700}" type="presParOf" srcId="{C558625A-290B-4F04-BE0C-4A0AD1684A1A}" destId="{CC74F5F7-4123-4092-9ACC-3B173DCE0A0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46C3EA96-6E82-4DDB-BCB3-B86EF4EC6B62}">
      <dgm:prSet phldrT="[Texte]"/>
      <dgm:spPr/>
      <dgm:t>
        <a:bodyPr/>
        <a:lstStyle/>
        <a:p>
          <a:r>
            <a:rPr lang="fr-FR" dirty="0" err="1"/>
            <a:t>Sensors</a:t>
          </a:r>
          <a:endParaRPr lang="fr-FR" dirty="0"/>
        </a:p>
      </dgm:t>
    </dgm:pt>
    <dgm:pt modelId="{D2380480-3839-400D-830C-2CB78AA6C45A}" type="parTrans" cxnId="{4CF9EBC5-224A-4B05-90E0-C8A7303F701B}">
      <dgm:prSet/>
      <dgm:spPr/>
      <dgm:t>
        <a:bodyPr/>
        <a:lstStyle/>
        <a:p>
          <a:endParaRPr lang="fr-FR"/>
        </a:p>
      </dgm:t>
    </dgm:pt>
    <dgm:pt modelId="{BA5D93AA-7261-4D48-BB5E-35CEE8B40522}" type="sibTrans" cxnId="{4CF9EBC5-224A-4B05-90E0-C8A7303F701B}">
      <dgm:prSet/>
      <dgm:spPr/>
      <dgm:t>
        <a:bodyPr/>
        <a:lstStyle/>
        <a:p>
          <a:endParaRPr lang="fr-FR"/>
        </a:p>
      </dgm:t>
    </dgm:pt>
    <dgm:pt modelId="{768C49FC-0779-42DB-84E8-8DE44E626E2B}">
      <dgm:prSet phldrT="[Texte]"/>
      <dgm:spPr/>
      <dgm:t>
        <a:bodyPr/>
        <a:lstStyle/>
        <a:p>
          <a:r>
            <a:rPr lang="fr-FR" dirty="0"/>
            <a:t>Actionneur</a:t>
          </a:r>
        </a:p>
      </dgm:t>
    </dgm:pt>
    <dgm:pt modelId="{54D578FA-A055-4FA1-AEA0-5B89A41E53BB}" type="parTrans" cxnId="{B07B4BE3-4DFF-4186-8C86-C10491FAA2BB}">
      <dgm:prSet/>
      <dgm:spPr/>
      <dgm:t>
        <a:bodyPr/>
        <a:lstStyle/>
        <a:p>
          <a:endParaRPr lang="fr-FR"/>
        </a:p>
      </dgm:t>
    </dgm:pt>
    <dgm:pt modelId="{0B7ECEB9-5FFA-478E-B71C-FB7800412F9C}" type="sibTrans" cxnId="{B07B4BE3-4DFF-4186-8C86-C10491FAA2BB}">
      <dgm:prSet/>
      <dgm:spPr/>
      <dgm:t>
        <a:bodyPr/>
        <a:lstStyle/>
        <a:p>
          <a:endParaRPr lang="fr-FR"/>
        </a:p>
      </dgm:t>
    </dgm:pt>
    <dgm:pt modelId="{656D3CD4-3C7D-4061-B1E0-91BE2BE9B0AE}">
      <dgm:prSet phldrT="[Texte]"/>
      <dgm:spPr/>
      <dgm:t>
        <a:bodyPr/>
        <a:lstStyle/>
        <a:p>
          <a:r>
            <a:rPr lang="fr-FR" dirty="0"/>
            <a:t>Puces</a:t>
          </a:r>
        </a:p>
      </dgm:t>
    </dgm:pt>
    <dgm:pt modelId="{64063955-0E3C-4E95-A6D9-5E485D217AE6}" type="parTrans" cxnId="{C1FEB993-6EAC-4E0E-A9C6-E2867F44A122}">
      <dgm:prSet/>
      <dgm:spPr/>
      <dgm:t>
        <a:bodyPr/>
        <a:lstStyle/>
        <a:p>
          <a:endParaRPr lang="fr-FR"/>
        </a:p>
      </dgm:t>
    </dgm:pt>
    <dgm:pt modelId="{EACCAB48-6926-412B-8B3C-A48114DF262D}" type="sibTrans" cxnId="{C1FEB993-6EAC-4E0E-A9C6-E2867F44A122}">
      <dgm:prSet/>
      <dgm:spPr/>
      <dgm:t>
        <a:bodyPr/>
        <a:lstStyle/>
        <a:p>
          <a:endParaRPr lang="fr-FR"/>
        </a:p>
      </dgm:t>
    </dgm:pt>
    <dgm:pt modelId="{87032F2F-D73E-44C8-BF73-0CCB81F0E77F}">
      <dgm:prSet phldrT="[Texte]"/>
      <dgm:spPr/>
      <dgm:t>
        <a:bodyPr/>
        <a:lstStyle/>
        <a:p>
          <a:r>
            <a:rPr lang="fr-FR" dirty="0"/>
            <a:t>plaques</a:t>
          </a:r>
        </a:p>
      </dgm:t>
    </dgm:pt>
    <dgm:pt modelId="{DB1C1C9C-AA06-44C3-B070-EC0C4DBD3835}" type="parTrans" cxnId="{7A609390-5F80-447F-A36C-F0FFD06E1196}">
      <dgm:prSet/>
      <dgm:spPr/>
      <dgm:t>
        <a:bodyPr/>
        <a:lstStyle/>
        <a:p>
          <a:endParaRPr lang="fr-FR"/>
        </a:p>
      </dgm:t>
    </dgm:pt>
    <dgm:pt modelId="{F446BB41-E760-43D8-93C8-913AE936A218}" type="sibTrans" cxnId="{7A609390-5F80-447F-A36C-F0FFD06E1196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2BEDED9-A1FE-4435-9D68-E8B2BC5FE80C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74F5F7-4123-4092-9ACC-3B173DCE0A0B}" type="pres">
      <dgm:prSet presAssocID="{0EF29EE0-695E-4505-9112-233DBF1B25E7}" presName="childText" presStyleLbl="revTx" presStyleIdx="0" presStyleCnt="1">
        <dgm:presLayoutVars>
          <dgm:bulletEnabled val="1"/>
        </dgm:presLayoutVars>
      </dgm:prSet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6BA1F43D-0471-4296-8C11-C73DE4D41174}" type="presOf" srcId="{768C49FC-0779-42DB-84E8-8DE44E626E2B}" destId="{CC74F5F7-4123-4092-9ACC-3B173DCE0A0B}" srcOrd="0" destOrd="1" presId="urn:microsoft.com/office/officeart/2005/8/layout/vList2"/>
    <dgm:cxn modelId="{5392BF60-152A-4449-88D2-F2EB27CE8FED}" type="presOf" srcId="{656D3CD4-3C7D-4061-B1E0-91BE2BE9B0AE}" destId="{CC74F5F7-4123-4092-9ACC-3B173DCE0A0B}" srcOrd="0" destOrd="2" presId="urn:microsoft.com/office/officeart/2005/8/layout/vList2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973D4287-26E6-4FA2-95DB-AF85E4E3C2B6}" type="presOf" srcId="{46C3EA96-6E82-4DDB-BCB3-B86EF4EC6B62}" destId="{CC74F5F7-4123-4092-9ACC-3B173DCE0A0B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7A609390-5F80-447F-A36C-F0FFD06E1196}" srcId="{0EF29EE0-695E-4505-9112-233DBF1B25E7}" destId="{87032F2F-D73E-44C8-BF73-0CCB81F0E77F}" srcOrd="3" destOrd="0" parTransId="{DB1C1C9C-AA06-44C3-B070-EC0C4DBD3835}" sibTransId="{F446BB41-E760-43D8-93C8-913AE936A218}"/>
    <dgm:cxn modelId="{C1FEB993-6EAC-4E0E-A9C6-E2867F44A122}" srcId="{0EF29EE0-695E-4505-9112-233DBF1B25E7}" destId="{656D3CD4-3C7D-4061-B1E0-91BE2BE9B0AE}" srcOrd="2" destOrd="0" parTransId="{64063955-0E3C-4E95-A6D9-5E485D217AE6}" sibTransId="{EACCAB48-6926-412B-8B3C-A48114DF262D}"/>
    <dgm:cxn modelId="{4CF9EBC5-224A-4B05-90E0-C8A7303F701B}" srcId="{0EF29EE0-695E-4505-9112-233DBF1B25E7}" destId="{46C3EA96-6E82-4DDB-BCB3-B86EF4EC6B62}" srcOrd="0" destOrd="0" parTransId="{D2380480-3839-400D-830C-2CB78AA6C45A}" sibTransId="{BA5D93AA-7261-4D48-BB5E-35CEE8B40522}"/>
    <dgm:cxn modelId="{B07B4BE3-4DFF-4186-8C86-C10491FAA2BB}" srcId="{0EF29EE0-695E-4505-9112-233DBF1B25E7}" destId="{768C49FC-0779-42DB-84E8-8DE44E626E2B}" srcOrd="1" destOrd="0" parTransId="{54D578FA-A055-4FA1-AEA0-5B89A41E53BB}" sibTransId="{0B7ECEB9-5FFA-478E-B71C-FB7800412F9C}"/>
    <dgm:cxn modelId="{866EAFFA-453E-4218-AACF-5DFF8435A585}" type="presOf" srcId="{87032F2F-D73E-44C8-BF73-0CCB81F0E77F}" destId="{CC74F5F7-4123-4092-9ACC-3B173DCE0A0B}" srcOrd="0" destOrd="3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B0F6EFC3-3A59-4F3C-9420-22226657E427}" type="presParOf" srcId="{C558625A-290B-4F04-BE0C-4A0AD1684A1A}" destId="{12BEDED9-A1FE-4435-9D68-E8B2BC5FE80C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60D43387-10E7-45A8-A4C2-AB816FB8C700}" type="presParOf" srcId="{C558625A-290B-4F04-BE0C-4A0AD1684A1A}" destId="{CC74F5F7-4123-4092-9ACC-3B173DCE0A0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46C3EA96-6E82-4DDB-BCB3-B86EF4EC6B62}">
      <dgm:prSet phldrT="[Texte]"/>
      <dgm:spPr/>
      <dgm:t>
        <a:bodyPr/>
        <a:lstStyle/>
        <a:p>
          <a:r>
            <a:rPr lang="fr-FR" dirty="0" err="1"/>
            <a:t>Sensors</a:t>
          </a:r>
          <a:endParaRPr lang="fr-FR" dirty="0"/>
        </a:p>
      </dgm:t>
    </dgm:pt>
    <dgm:pt modelId="{D2380480-3839-400D-830C-2CB78AA6C45A}" type="parTrans" cxnId="{4CF9EBC5-224A-4B05-90E0-C8A7303F701B}">
      <dgm:prSet/>
      <dgm:spPr/>
      <dgm:t>
        <a:bodyPr/>
        <a:lstStyle/>
        <a:p>
          <a:endParaRPr lang="fr-FR"/>
        </a:p>
      </dgm:t>
    </dgm:pt>
    <dgm:pt modelId="{BA5D93AA-7261-4D48-BB5E-35CEE8B40522}" type="sibTrans" cxnId="{4CF9EBC5-224A-4B05-90E0-C8A7303F701B}">
      <dgm:prSet/>
      <dgm:spPr/>
      <dgm:t>
        <a:bodyPr/>
        <a:lstStyle/>
        <a:p>
          <a:endParaRPr lang="fr-FR"/>
        </a:p>
      </dgm:t>
    </dgm:pt>
    <dgm:pt modelId="{768C49FC-0779-42DB-84E8-8DE44E626E2B}">
      <dgm:prSet phldrT="[Texte]"/>
      <dgm:spPr/>
      <dgm:t>
        <a:bodyPr/>
        <a:lstStyle/>
        <a:p>
          <a:r>
            <a:rPr lang="fr-FR" dirty="0"/>
            <a:t>Actionneur</a:t>
          </a:r>
        </a:p>
      </dgm:t>
    </dgm:pt>
    <dgm:pt modelId="{54D578FA-A055-4FA1-AEA0-5B89A41E53BB}" type="parTrans" cxnId="{B07B4BE3-4DFF-4186-8C86-C10491FAA2BB}">
      <dgm:prSet/>
      <dgm:spPr/>
      <dgm:t>
        <a:bodyPr/>
        <a:lstStyle/>
        <a:p>
          <a:endParaRPr lang="fr-FR"/>
        </a:p>
      </dgm:t>
    </dgm:pt>
    <dgm:pt modelId="{0B7ECEB9-5FFA-478E-B71C-FB7800412F9C}" type="sibTrans" cxnId="{B07B4BE3-4DFF-4186-8C86-C10491FAA2BB}">
      <dgm:prSet/>
      <dgm:spPr/>
      <dgm:t>
        <a:bodyPr/>
        <a:lstStyle/>
        <a:p>
          <a:endParaRPr lang="fr-FR"/>
        </a:p>
      </dgm:t>
    </dgm:pt>
    <dgm:pt modelId="{656D3CD4-3C7D-4061-B1E0-91BE2BE9B0AE}">
      <dgm:prSet phldrT="[Texte]"/>
      <dgm:spPr/>
      <dgm:t>
        <a:bodyPr/>
        <a:lstStyle/>
        <a:p>
          <a:r>
            <a:rPr lang="fr-FR" dirty="0"/>
            <a:t>Puces</a:t>
          </a:r>
        </a:p>
      </dgm:t>
    </dgm:pt>
    <dgm:pt modelId="{64063955-0E3C-4E95-A6D9-5E485D217AE6}" type="parTrans" cxnId="{C1FEB993-6EAC-4E0E-A9C6-E2867F44A122}">
      <dgm:prSet/>
      <dgm:spPr/>
      <dgm:t>
        <a:bodyPr/>
        <a:lstStyle/>
        <a:p>
          <a:endParaRPr lang="fr-FR"/>
        </a:p>
      </dgm:t>
    </dgm:pt>
    <dgm:pt modelId="{EACCAB48-6926-412B-8B3C-A48114DF262D}" type="sibTrans" cxnId="{C1FEB993-6EAC-4E0E-A9C6-E2867F44A122}">
      <dgm:prSet/>
      <dgm:spPr/>
      <dgm:t>
        <a:bodyPr/>
        <a:lstStyle/>
        <a:p>
          <a:endParaRPr lang="fr-FR"/>
        </a:p>
      </dgm:t>
    </dgm:pt>
    <dgm:pt modelId="{87032F2F-D73E-44C8-BF73-0CCB81F0E77F}">
      <dgm:prSet phldrT="[Texte]"/>
      <dgm:spPr/>
      <dgm:t>
        <a:bodyPr/>
        <a:lstStyle/>
        <a:p>
          <a:r>
            <a:rPr lang="fr-FR" dirty="0"/>
            <a:t>plaques</a:t>
          </a:r>
        </a:p>
      </dgm:t>
    </dgm:pt>
    <dgm:pt modelId="{DB1C1C9C-AA06-44C3-B070-EC0C4DBD3835}" type="parTrans" cxnId="{7A609390-5F80-447F-A36C-F0FFD06E1196}">
      <dgm:prSet/>
      <dgm:spPr/>
      <dgm:t>
        <a:bodyPr/>
        <a:lstStyle/>
        <a:p>
          <a:endParaRPr lang="fr-FR"/>
        </a:p>
      </dgm:t>
    </dgm:pt>
    <dgm:pt modelId="{F446BB41-E760-43D8-93C8-913AE936A218}" type="sibTrans" cxnId="{7A609390-5F80-447F-A36C-F0FFD06E1196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2BEDED9-A1FE-4435-9D68-E8B2BC5FE80C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C74F5F7-4123-4092-9ACC-3B173DCE0A0B}" type="pres">
      <dgm:prSet presAssocID="{0EF29EE0-695E-4505-9112-233DBF1B25E7}" presName="childText" presStyleLbl="revTx" presStyleIdx="0" presStyleCnt="1">
        <dgm:presLayoutVars>
          <dgm:bulletEnabled val="1"/>
        </dgm:presLayoutVars>
      </dgm:prSet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082D0F-5825-4672-9D3D-87289EA6FE03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6BA1F43D-0471-4296-8C11-C73DE4D41174}" type="presOf" srcId="{768C49FC-0779-42DB-84E8-8DE44E626E2B}" destId="{CC74F5F7-4123-4092-9ACC-3B173DCE0A0B}" srcOrd="0" destOrd="1" presId="urn:microsoft.com/office/officeart/2005/8/layout/vList2"/>
    <dgm:cxn modelId="{5392BF60-152A-4449-88D2-F2EB27CE8FED}" type="presOf" srcId="{656D3CD4-3C7D-4061-B1E0-91BE2BE9B0AE}" destId="{CC74F5F7-4123-4092-9ACC-3B173DCE0A0B}" srcOrd="0" destOrd="2" presId="urn:microsoft.com/office/officeart/2005/8/layout/vList2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973D4287-26E6-4FA2-95DB-AF85E4E3C2B6}" type="presOf" srcId="{46C3EA96-6E82-4DDB-BCB3-B86EF4EC6B62}" destId="{CC74F5F7-4123-4092-9ACC-3B173DCE0A0B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7A609390-5F80-447F-A36C-F0FFD06E1196}" srcId="{0EF29EE0-695E-4505-9112-233DBF1B25E7}" destId="{87032F2F-D73E-44C8-BF73-0CCB81F0E77F}" srcOrd="3" destOrd="0" parTransId="{DB1C1C9C-AA06-44C3-B070-EC0C4DBD3835}" sibTransId="{F446BB41-E760-43D8-93C8-913AE936A218}"/>
    <dgm:cxn modelId="{C1FEB993-6EAC-4E0E-A9C6-E2867F44A122}" srcId="{0EF29EE0-695E-4505-9112-233DBF1B25E7}" destId="{656D3CD4-3C7D-4061-B1E0-91BE2BE9B0AE}" srcOrd="2" destOrd="0" parTransId="{64063955-0E3C-4E95-A6D9-5E485D217AE6}" sibTransId="{EACCAB48-6926-412B-8B3C-A48114DF262D}"/>
    <dgm:cxn modelId="{4CF9EBC5-224A-4B05-90E0-C8A7303F701B}" srcId="{0EF29EE0-695E-4505-9112-233DBF1B25E7}" destId="{46C3EA96-6E82-4DDB-BCB3-B86EF4EC6B62}" srcOrd="0" destOrd="0" parTransId="{D2380480-3839-400D-830C-2CB78AA6C45A}" sibTransId="{BA5D93AA-7261-4D48-BB5E-35CEE8B40522}"/>
    <dgm:cxn modelId="{B07B4BE3-4DFF-4186-8C86-C10491FAA2BB}" srcId="{0EF29EE0-695E-4505-9112-233DBF1B25E7}" destId="{768C49FC-0779-42DB-84E8-8DE44E626E2B}" srcOrd="1" destOrd="0" parTransId="{54D578FA-A055-4FA1-AEA0-5B89A41E53BB}" sibTransId="{0B7ECEB9-5FFA-478E-B71C-FB7800412F9C}"/>
    <dgm:cxn modelId="{866EAFFA-453E-4218-AACF-5DFF8435A585}" type="presOf" srcId="{87032F2F-D73E-44C8-BF73-0CCB81F0E77F}" destId="{CC74F5F7-4123-4092-9ACC-3B173DCE0A0B}" srcOrd="0" destOrd="3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B0F6EFC3-3A59-4F3C-9420-22226657E427}" type="presParOf" srcId="{C558625A-290B-4F04-BE0C-4A0AD1684A1A}" destId="{12BEDED9-A1FE-4435-9D68-E8B2BC5FE80C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60D43387-10E7-45A8-A4C2-AB816FB8C700}" type="presParOf" srcId="{C558625A-290B-4F04-BE0C-4A0AD1684A1A}" destId="{CC74F5F7-4123-4092-9ACC-3B173DCE0A0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A6D0A8DA-ADDD-47F3-874E-38952CCCAD68}" type="presParOf" srcId="{C558625A-290B-4F04-BE0C-4A0AD1684A1A}" destId="{14082D0F-5825-4672-9D3D-87289EA6FE03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09214A17-D9DB-491D-A622-C7E7E8B6EE1F}">
      <dgm:prSet phldrT="[Texte]"/>
      <dgm:spPr/>
      <dgm:t>
        <a:bodyPr/>
        <a:lstStyle/>
        <a:p>
          <a:r>
            <a:rPr lang="fr-FR" dirty="0"/>
            <a:t>Code simple</a:t>
          </a:r>
        </a:p>
      </dgm:t>
    </dgm:pt>
    <dgm:pt modelId="{A41B2F92-79AD-4722-8B8F-0871E37B19A6}" type="parTrans" cxnId="{2FFD53A9-7DA1-4662-87FB-E91C87C277E3}">
      <dgm:prSet/>
      <dgm:spPr/>
      <dgm:t>
        <a:bodyPr/>
        <a:lstStyle/>
        <a:p>
          <a:endParaRPr lang="fr-FR"/>
        </a:p>
      </dgm:t>
    </dgm:pt>
    <dgm:pt modelId="{FAE7C6FE-1FDE-4B2B-B9D7-3954348BF945}" type="sibTrans" cxnId="{2FFD53A9-7DA1-4662-87FB-E91C87C277E3}">
      <dgm:prSet/>
      <dgm:spPr/>
      <dgm:t>
        <a:bodyPr/>
        <a:lstStyle/>
        <a:p>
          <a:endParaRPr lang="fr-FR"/>
        </a:p>
      </dgm:t>
    </dgm:pt>
    <dgm:pt modelId="{873591CC-C1F6-48B7-BD6D-8EE3672B0920}">
      <dgm:prSet phldrT="[Texte]"/>
      <dgm:spPr/>
      <dgm:t>
        <a:bodyPr/>
        <a:lstStyle/>
        <a:p>
          <a:r>
            <a:rPr lang="fr-FR" dirty="0"/>
            <a:t>Code modulaire</a:t>
          </a:r>
        </a:p>
      </dgm:t>
    </dgm:pt>
    <dgm:pt modelId="{DBC8A4B8-E3C9-4CA7-9558-D36ECC47B6C6}" type="parTrans" cxnId="{4C1BEBC8-A747-4928-A028-8FA3FB44A03A}">
      <dgm:prSet/>
      <dgm:spPr/>
      <dgm:t>
        <a:bodyPr/>
        <a:lstStyle/>
        <a:p>
          <a:endParaRPr lang="fr-FR"/>
        </a:p>
      </dgm:t>
    </dgm:pt>
    <dgm:pt modelId="{21FE4720-F7CF-417B-B37A-45F5EEE472A5}" type="sibTrans" cxnId="{4C1BEBC8-A747-4928-A028-8FA3FB44A03A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C5721BB-7506-4583-9332-E30199EFD5FB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73E15D0-D58B-462D-A52C-8039163E7D72}" type="pres">
      <dgm:prSet presAssocID="{B4F383B8-7840-4AE9-8CFA-FC8F68923DE5}" presName="childText" presStyleLbl="revTx" presStyleIdx="0" presStyleCnt="1">
        <dgm:presLayoutVars>
          <dgm:bulletEnabled val="1"/>
        </dgm:presLayoutVars>
      </dgm:prSet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1DE1ED-0871-4148-9F43-57D713A61AB9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567C188E-9133-49C2-9062-81B26F2BFC9D}" type="presOf" srcId="{873591CC-C1F6-48B7-BD6D-8EE3672B0920}" destId="{073E15D0-D58B-462D-A52C-8039163E7D72}" srcOrd="0" destOrd="1" presId="urn:microsoft.com/office/officeart/2005/8/layout/vList2"/>
    <dgm:cxn modelId="{2FFD53A9-7DA1-4662-87FB-E91C87C277E3}" srcId="{B4F383B8-7840-4AE9-8CFA-FC8F68923DE5}" destId="{09214A17-D9DB-491D-A622-C7E7E8B6EE1F}" srcOrd="0" destOrd="0" parTransId="{A41B2F92-79AD-4722-8B8F-0871E37B19A6}" sibTransId="{FAE7C6FE-1FDE-4B2B-B9D7-3954348BF945}"/>
    <dgm:cxn modelId="{D0B574B7-08B9-4B92-A18A-9724F6E5ADE7}" type="presOf" srcId="{09214A17-D9DB-491D-A622-C7E7E8B6EE1F}" destId="{073E15D0-D58B-462D-A52C-8039163E7D72}" srcOrd="0" destOrd="0" presId="urn:microsoft.com/office/officeart/2005/8/layout/vList2"/>
    <dgm:cxn modelId="{4C1BEBC8-A747-4928-A028-8FA3FB44A03A}" srcId="{B4F383B8-7840-4AE9-8CFA-FC8F68923DE5}" destId="{873591CC-C1F6-48B7-BD6D-8EE3672B0920}" srcOrd="1" destOrd="0" parTransId="{DBC8A4B8-E3C9-4CA7-9558-D36ECC47B6C6}" sibTransId="{21FE4720-F7CF-417B-B37A-45F5EEE472A5}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048DEBFA-993C-4331-81D0-18840CF2B54C}" type="presParOf" srcId="{C558625A-290B-4F04-BE0C-4A0AD1684A1A}" destId="{4C5721BB-7506-4583-9332-E30199EFD5FB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544049A9-C8CB-4162-9016-E7D0177CF57B}" type="presParOf" srcId="{C558625A-290B-4F04-BE0C-4A0AD1684A1A}" destId="{073E15D0-D58B-462D-A52C-8039163E7D72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46DB825D-6BDA-4AA6-A6B3-E84BBA228FFB}" type="presParOf" srcId="{C558625A-290B-4F04-BE0C-4A0AD1684A1A}" destId="{CB1DE1ED-0871-4148-9F43-57D713A61AB9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AF7AA70D-1992-4607-B8CA-00B1B2A5695E}">
      <dgm:prSet phldrT="[Texte]"/>
      <dgm:spPr/>
      <dgm:t>
        <a:bodyPr/>
        <a:lstStyle/>
        <a:p>
          <a:r>
            <a:rPr lang="fr-FR"/>
            <a:t>Breadboard</a:t>
          </a:r>
          <a:endParaRPr lang="fr-FR" dirty="0"/>
        </a:p>
      </dgm:t>
    </dgm:pt>
    <dgm:pt modelId="{4290BAD3-95F2-4001-971E-AAE5A3C8E1A8}" type="parTrans" cxnId="{ECC4E249-66E6-479B-A8D9-E2407FC87377}">
      <dgm:prSet/>
      <dgm:spPr/>
      <dgm:t>
        <a:bodyPr/>
        <a:lstStyle/>
        <a:p>
          <a:endParaRPr lang="fr-FR"/>
        </a:p>
      </dgm:t>
    </dgm:pt>
    <dgm:pt modelId="{3F088D0F-B698-43E4-A576-2EFEB3A32A7E}" type="sibTrans" cxnId="{ECC4E249-66E6-479B-A8D9-E2407FC87377}">
      <dgm:prSet/>
      <dgm:spPr/>
      <dgm:t>
        <a:bodyPr/>
        <a:lstStyle/>
        <a:p>
          <a:endParaRPr lang="fr-FR"/>
        </a:p>
      </dgm:t>
    </dgm:pt>
    <dgm:pt modelId="{DF22372E-FF5B-44DA-912D-25FBDE4ED896}">
      <dgm:prSet phldrT="[Texte]"/>
      <dgm:spPr/>
      <dgm:t>
        <a:bodyPr/>
        <a:lstStyle/>
        <a:p>
          <a:r>
            <a:rPr lang="fr-FR" dirty="0"/>
            <a:t>Plaque maison</a:t>
          </a:r>
        </a:p>
      </dgm:t>
    </dgm:pt>
    <dgm:pt modelId="{971AF701-9EC5-4D48-B4C0-308EF873D20C}" type="parTrans" cxnId="{F7E2DEC4-5CBB-4124-A03C-F57A252AF5B0}">
      <dgm:prSet/>
      <dgm:spPr/>
      <dgm:t>
        <a:bodyPr/>
        <a:lstStyle/>
        <a:p>
          <a:endParaRPr lang="fr-FR"/>
        </a:p>
      </dgm:t>
    </dgm:pt>
    <dgm:pt modelId="{3F1A30EB-ED4E-46C3-91DD-F3A32B112BC3}" type="sibTrans" cxnId="{F7E2DEC4-5CBB-4124-A03C-F57A252AF5B0}">
      <dgm:prSet/>
      <dgm:spPr/>
      <dgm:t>
        <a:bodyPr/>
        <a:lstStyle/>
        <a:p>
          <a:endParaRPr lang="fr-FR"/>
        </a:p>
      </dgm:t>
    </dgm:pt>
    <dgm:pt modelId="{1D2A770D-754C-40A3-8E85-BD00498DC717}">
      <dgm:prSet phldrT="[Texte]"/>
      <dgm:spPr/>
      <dgm:t>
        <a:bodyPr/>
        <a:lstStyle/>
        <a:p>
          <a:r>
            <a:rPr lang="fr-FR" dirty="0" err="1"/>
            <a:t>Pré-série</a:t>
          </a:r>
          <a:endParaRPr lang="fr-FR" dirty="0"/>
        </a:p>
      </dgm:t>
    </dgm:pt>
    <dgm:pt modelId="{FC67A589-274D-4840-9701-2928FBA2A59F}" type="parTrans" cxnId="{7A3BD731-6FE0-4961-835E-65F7F871B203}">
      <dgm:prSet/>
      <dgm:spPr/>
      <dgm:t>
        <a:bodyPr/>
        <a:lstStyle/>
        <a:p>
          <a:endParaRPr lang="fr-FR"/>
        </a:p>
      </dgm:t>
    </dgm:pt>
    <dgm:pt modelId="{EF63ECC3-EB6A-42EC-AEA5-7882CB01B1C7}" type="sibTrans" cxnId="{7A3BD731-6FE0-4961-835E-65F7F871B203}">
      <dgm:prSet/>
      <dgm:spPr/>
      <dgm:t>
        <a:bodyPr/>
        <a:lstStyle/>
        <a:p>
          <a:endParaRPr lang="fr-FR"/>
        </a:p>
      </dgm:t>
    </dgm:pt>
    <dgm:pt modelId="{BD15DBC8-62C9-4B2B-A3D2-813574B50A48}">
      <dgm:prSet phldrT="[Texte]"/>
      <dgm:spPr/>
      <dgm:t>
        <a:bodyPr/>
        <a:lstStyle/>
        <a:p>
          <a:r>
            <a:rPr lang="fr-FR" dirty="0"/>
            <a:t>Boitier</a:t>
          </a:r>
        </a:p>
      </dgm:t>
    </dgm:pt>
    <dgm:pt modelId="{02C4C038-780D-469B-A48B-02057CB9628A}" type="parTrans" cxnId="{A6AA4709-ED17-4076-ABF6-20CC297A6345}">
      <dgm:prSet/>
      <dgm:spPr/>
      <dgm:t>
        <a:bodyPr/>
        <a:lstStyle/>
        <a:p>
          <a:endParaRPr lang="fr-FR"/>
        </a:p>
      </dgm:t>
    </dgm:pt>
    <dgm:pt modelId="{973843A1-A7BD-496F-BCBA-931FE1D28236}" type="sibTrans" cxnId="{A6AA4709-ED17-4076-ABF6-20CC297A6345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720597-DE11-48CD-AE23-633701B8C9F1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2F96902-6DC4-4C04-8D35-826B12A165EC}" type="pres">
      <dgm:prSet presAssocID="{C5686424-B6D3-4294-83D7-152A53E6D15E}" presName="childText" presStyleLbl="revTx" presStyleIdx="0" presStyleCnt="1">
        <dgm:presLayoutVars>
          <dgm:bulletEnabled val="1"/>
        </dgm:presLayoutVars>
      </dgm:prSet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6AA4709-ED17-4076-ABF6-20CC297A6345}" srcId="{C5686424-B6D3-4294-83D7-152A53E6D15E}" destId="{BD15DBC8-62C9-4B2B-A3D2-813574B50A48}" srcOrd="3" destOrd="0" parTransId="{02C4C038-780D-469B-A48B-02057CB9628A}" sibTransId="{973843A1-A7BD-496F-BCBA-931FE1D28236}"/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7A3BD731-6FE0-4961-835E-65F7F871B203}" srcId="{C5686424-B6D3-4294-83D7-152A53E6D15E}" destId="{1D2A770D-754C-40A3-8E85-BD00498DC717}" srcOrd="2" destOrd="0" parTransId="{FC67A589-274D-4840-9701-2928FBA2A59F}" sibTransId="{EF63ECC3-EB6A-42EC-AEA5-7882CB01B1C7}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ECC4E249-66E6-479B-A8D9-E2407FC87377}" srcId="{C5686424-B6D3-4294-83D7-152A53E6D15E}" destId="{AF7AA70D-1992-4607-B8CA-00B1B2A5695E}" srcOrd="0" destOrd="0" parTransId="{4290BAD3-95F2-4001-971E-AAE5A3C8E1A8}" sibTransId="{3F088D0F-B698-43E4-A576-2EFEB3A32A7E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AB841D87-10DF-4067-BF3D-8ECF97D6A065}" type="presOf" srcId="{1D2A770D-754C-40A3-8E85-BD00498DC717}" destId="{F2F96902-6DC4-4C04-8D35-826B12A165EC}" srcOrd="0" destOrd="2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C2F25C89-4716-42FA-8189-1FAEF03CF4EB}" type="presOf" srcId="{BD15DBC8-62C9-4B2B-A3D2-813574B50A48}" destId="{F2F96902-6DC4-4C04-8D35-826B12A165EC}" srcOrd="0" destOrd="3" presId="urn:microsoft.com/office/officeart/2005/8/layout/vList2"/>
    <dgm:cxn modelId="{F7E2DEC4-5CBB-4124-A03C-F57A252AF5B0}" srcId="{C5686424-B6D3-4294-83D7-152A53E6D15E}" destId="{DF22372E-FF5B-44DA-912D-25FBDE4ED896}" srcOrd="1" destOrd="0" parTransId="{971AF701-9EC5-4D48-B4C0-308EF873D20C}" sibTransId="{3F1A30EB-ED4E-46C3-91DD-F3A32B112BC3}"/>
    <dgm:cxn modelId="{17CD30CE-9C35-4D86-9086-7A5B64072DA9}" type="presOf" srcId="{AF7AA70D-1992-4607-B8CA-00B1B2A5695E}" destId="{F2F96902-6DC4-4C04-8D35-826B12A165EC}" srcOrd="0" destOrd="0" presId="urn:microsoft.com/office/officeart/2005/8/layout/vList2"/>
    <dgm:cxn modelId="{75F9DFD3-3689-4FA4-AED9-20C671901B57}" type="presOf" srcId="{DF22372E-FF5B-44DA-912D-25FBDE4ED896}" destId="{F2F96902-6DC4-4C04-8D35-826B12A165EC}" srcOrd="0" destOrd="1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50AB1898-997D-436C-94B4-0244DBE1B2B9}" type="presParOf" srcId="{C558625A-290B-4F04-BE0C-4A0AD1684A1A}" destId="{F4720597-DE11-48CD-AE23-633701B8C9F1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EB3A22EE-D87F-42DB-B37A-E0F40C5E1A29}" type="presParOf" srcId="{C558625A-290B-4F04-BE0C-4A0AD1684A1A}" destId="{F2F96902-6DC4-4C04-8D35-826B12A165EC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183BCF-1D19-4527-A3CE-5159DCA8F2C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1EF8599-8AC3-47BA-80AA-3B4336283FE4}">
      <dgm:prSet phldrT="[Texte]"/>
      <dgm:spPr/>
      <dgm:t>
        <a:bodyPr/>
        <a:lstStyle/>
        <a:p>
          <a:r>
            <a:rPr lang="fr-FR" dirty="0"/>
            <a:t>Cibler les besoins</a:t>
          </a:r>
        </a:p>
      </dgm:t>
    </dgm:pt>
    <dgm:pt modelId="{3E050BC8-E39B-4A56-93C2-12FFDD33DCCC}" type="sibTrans" cxnId="{7F3B6631-8DCB-4E58-B1AB-2F4BCD3CD31E}">
      <dgm:prSet/>
      <dgm:spPr/>
      <dgm:t>
        <a:bodyPr/>
        <a:lstStyle/>
        <a:p>
          <a:endParaRPr lang="fr-FR"/>
        </a:p>
      </dgm:t>
    </dgm:pt>
    <dgm:pt modelId="{CBD7A382-DC12-47DA-A937-0AB1C7D6D22B}" type="parTrans" cxnId="{7F3B6631-8DCB-4E58-B1AB-2F4BCD3CD31E}">
      <dgm:prSet/>
      <dgm:spPr/>
      <dgm:t>
        <a:bodyPr/>
        <a:lstStyle/>
        <a:p>
          <a:endParaRPr lang="fr-FR"/>
        </a:p>
      </dgm:t>
    </dgm:pt>
    <dgm:pt modelId="{0EF29EE0-695E-4505-9112-233DBF1B25E7}">
      <dgm:prSet phldrT="[Texte]"/>
      <dgm:spPr/>
      <dgm:t>
        <a:bodyPr/>
        <a:lstStyle/>
        <a:p>
          <a:r>
            <a:rPr lang="fr-FR" dirty="0"/>
            <a:t>Dimensionner les besoins matériels</a:t>
          </a:r>
        </a:p>
      </dgm:t>
    </dgm:pt>
    <dgm:pt modelId="{FDAB4F65-DD37-44FC-A6E8-C6B697957DA4}" type="sibTrans" cxnId="{31BBF60B-F068-4391-9E94-66331802AB79}">
      <dgm:prSet/>
      <dgm:spPr/>
      <dgm:t>
        <a:bodyPr/>
        <a:lstStyle/>
        <a:p>
          <a:endParaRPr lang="fr-FR"/>
        </a:p>
      </dgm:t>
    </dgm:pt>
    <dgm:pt modelId="{2E91F366-AB69-40BE-AC98-EE630D6F08F4}" type="parTrans" cxnId="{31BBF60B-F068-4391-9E94-66331802AB79}">
      <dgm:prSet/>
      <dgm:spPr/>
      <dgm:t>
        <a:bodyPr/>
        <a:lstStyle/>
        <a:p>
          <a:endParaRPr lang="fr-FR"/>
        </a:p>
      </dgm:t>
    </dgm:pt>
    <dgm:pt modelId="{B4F383B8-7840-4AE9-8CFA-FC8F68923DE5}">
      <dgm:prSet phldrT="[Texte]"/>
      <dgm:spPr/>
      <dgm:t>
        <a:bodyPr/>
        <a:lstStyle/>
        <a:p>
          <a:r>
            <a:rPr lang="fr-FR" dirty="0"/>
            <a:t>Coder le projet</a:t>
          </a:r>
        </a:p>
      </dgm:t>
    </dgm:pt>
    <dgm:pt modelId="{2C9302A4-EE1A-4ECC-BFFD-407C56EB269D}" type="sibTrans" cxnId="{5DB13D44-6D59-4C28-9212-52ED2C81F79D}">
      <dgm:prSet/>
      <dgm:spPr/>
      <dgm:t>
        <a:bodyPr/>
        <a:lstStyle/>
        <a:p>
          <a:endParaRPr lang="fr-FR"/>
        </a:p>
      </dgm:t>
    </dgm:pt>
    <dgm:pt modelId="{16002313-2B4C-4CFB-AC50-F57CE7A8B269}" type="parTrans" cxnId="{5DB13D44-6D59-4C28-9212-52ED2C81F79D}">
      <dgm:prSet/>
      <dgm:spPr/>
      <dgm:t>
        <a:bodyPr/>
        <a:lstStyle/>
        <a:p>
          <a:endParaRPr lang="fr-FR"/>
        </a:p>
      </dgm:t>
    </dgm:pt>
    <dgm:pt modelId="{C5686424-B6D3-4294-83D7-152A53E6D15E}">
      <dgm:prSet phldrT="[Texte]"/>
      <dgm:spPr/>
      <dgm:t>
        <a:bodyPr/>
        <a:lstStyle/>
        <a:p>
          <a:r>
            <a:rPr lang="fr-FR" dirty="0"/>
            <a:t>Concevoir un prototype</a:t>
          </a:r>
        </a:p>
      </dgm:t>
    </dgm:pt>
    <dgm:pt modelId="{84B4120E-CD5A-4BA1-AD7C-81A4A502D3CC}" type="sibTrans" cxnId="{3AAED349-C8B7-421B-AE4D-12C400C13AE5}">
      <dgm:prSet/>
      <dgm:spPr/>
      <dgm:t>
        <a:bodyPr/>
        <a:lstStyle/>
        <a:p>
          <a:endParaRPr lang="fr-FR"/>
        </a:p>
      </dgm:t>
    </dgm:pt>
    <dgm:pt modelId="{1EEF08B4-689D-4772-9F83-769CA761991F}" type="parTrans" cxnId="{3AAED349-C8B7-421B-AE4D-12C400C13AE5}">
      <dgm:prSet/>
      <dgm:spPr/>
      <dgm:t>
        <a:bodyPr/>
        <a:lstStyle/>
        <a:p>
          <a:endParaRPr lang="fr-FR"/>
        </a:p>
      </dgm:t>
    </dgm:pt>
    <dgm:pt modelId="{388F1990-6822-44C5-B5DC-8C30108F0108}">
      <dgm:prSet phldrT="[Texte]"/>
      <dgm:spPr/>
      <dgm:t>
        <a:bodyPr/>
        <a:lstStyle/>
        <a:p>
          <a:r>
            <a:rPr lang="fr-FR" dirty="0"/>
            <a:t>Passer de projet à produit</a:t>
          </a:r>
        </a:p>
      </dgm:t>
    </dgm:pt>
    <dgm:pt modelId="{F5F8582B-C15E-4A86-93C4-504E96D93DB8}" type="sibTrans" cxnId="{DBB16C88-002E-4052-B579-238BA86AF0E2}">
      <dgm:prSet/>
      <dgm:spPr/>
      <dgm:t>
        <a:bodyPr/>
        <a:lstStyle/>
        <a:p>
          <a:endParaRPr lang="fr-FR"/>
        </a:p>
      </dgm:t>
    </dgm:pt>
    <dgm:pt modelId="{6556767E-E0D2-4EF0-AC53-8E85171019E5}" type="parTrans" cxnId="{DBB16C88-002E-4052-B579-238BA86AF0E2}">
      <dgm:prSet/>
      <dgm:spPr/>
      <dgm:t>
        <a:bodyPr/>
        <a:lstStyle/>
        <a:p>
          <a:endParaRPr lang="fr-FR"/>
        </a:p>
      </dgm:t>
    </dgm:pt>
    <dgm:pt modelId="{1652C59C-6804-4735-85FC-E3EC26A0C9C7}">
      <dgm:prSet phldrT="[Texte]"/>
      <dgm:spPr/>
      <dgm:t>
        <a:bodyPr/>
        <a:lstStyle/>
        <a:p>
          <a:r>
            <a:rPr lang="fr-FR" dirty="0"/>
            <a:t>Production</a:t>
          </a:r>
        </a:p>
      </dgm:t>
    </dgm:pt>
    <dgm:pt modelId="{29378F95-86E2-429B-B902-E126863C06F6}" type="parTrans" cxnId="{297B311E-066D-4A40-AF79-51AE03377917}">
      <dgm:prSet/>
      <dgm:spPr/>
      <dgm:t>
        <a:bodyPr/>
        <a:lstStyle/>
        <a:p>
          <a:endParaRPr lang="fr-FR"/>
        </a:p>
      </dgm:t>
    </dgm:pt>
    <dgm:pt modelId="{BE505D65-DFC2-4D3F-B4CF-4158EB0584BC}" type="sibTrans" cxnId="{297B311E-066D-4A40-AF79-51AE03377917}">
      <dgm:prSet/>
      <dgm:spPr/>
      <dgm:t>
        <a:bodyPr/>
        <a:lstStyle/>
        <a:p>
          <a:endParaRPr lang="fr-FR"/>
        </a:p>
      </dgm:t>
    </dgm:pt>
    <dgm:pt modelId="{CD4E411D-2829-4AA3-AFCA-3833825640EA}">
      <dgm:prSet phldrT="[Texte]"/>
      <dgm:spPr/>
      <dgm:t>
        <a:bodyPr/>
        <a:lstStyle/>
        <a:p>
          <a:r>
            <a:rPr lang="fr-FR" dirty="0"/>
            <a:t>Fonds</a:t>
          </a:r>
        </a:p>
      </dgm:t>
    </dgm:pt>
    <dgm:pt modelId="{8F5260B6-6ADA-4051-AA6D-35CC7C9F13C7}" type="parTrans" cxnId="{5B99EC21-CA21-4A35-8808-9B6B1EEBD29D}">
      <dgm:prSet/>
      <dgm:spPr/>
      <dgm:t>
        <a:bodyPr/>
        <a:lstStyle/>
        <a:p>
          <a:endParaRPr lang="fr-FR"/>
        </a:p>
      </dgm:t>
    </dgm:pt>
    <dgm:pt modelId="{253134FC-8164-4999-91A9-C4BDA8015236}" type="sibTrans" cxnId="{5B99EC21-CA21-4A35-8808-9B6B1EEBD29D}">
      <dgm:prSet/>
      <dgm:spPr/>
      <dgm:t>
        <a:bodyPr/>
        <a:lstStyle/>
        <a:p>
          <a:endParaRPr lang="fr-FR"/>
        </a:p>
      </dgm:t>
    </dgm:pt>
    <dgm:pt modelId="{A1170502-888F-4BC6-B348-30F9ED0B9566}">
      <dgm:prSet phldrT="[Texte]"/>
      <dgm:spPr/>
      <dgm:t>
        <a:bodyPr/>
        <a:lstStyle/>
        <a:p>
          <a:r>
            <a:rPr lang="fr-FR" dirty="0"/>
            <a:t>boitier</a:t>
          </a:r>
        </a:p>
      </dgm:t>
    </dgm:pt>
    <dgm:pt modelId="{3846CBDE-107B-4870-9C12-6784E427E87E}" type="parTrans" cxnId="{B6A1EF2D-AC9D-43F7-B06C-E53723F38EC4}">
      <dgm:prSet/>
      <dgm:spPr/>
      <dgm:t>
        <a:bodyPr/>
        <a:lstStyle/>
        <a:p>
          <a:endParaRPr lang="fr-FR"/>
        </a:p>
      </dgm:t>
    </dgm:pt>
    <dgm:pt modelId="{38BC2D58-508F-401E-9544-B8C1C31BAFCC}" type="sibTrans" cxnId="{B6A1EF2D-AC9D-43F7-B06C-E53723F38EC4}">
      <dgm:prSet/>
      <dgm:spPr/>
      <dgm:t>
        <a:bodyPr/>
        <a:lstStyle/>
        <a:p>
          <a:endParaRPr lang="fr-FR"/>
        </a:p>
      </dgm:t>
    </dgm:pt>
    <dgm:pt modelId="{C558625A-290B-4F04-BE0C-4A0AD1684A1A}" type="pres">
      <dgm:prSet presAssocID="{FC183BCF-1D19-4527-A3CE-5159DCA8F2CC}" presName="linear" presStyleCnt="0">
        <dgm:presLayoutVars>
          <dgm:animLvl val="lvl"/>
          <dgm:resizeHandles val="exact"/>
        </dgm:presLayoutVars>
      </dgm:prSet>
      <dgm:spPr/>
    </dgm:pt>
    <dgm:pt modelId="{88AD29C3-E898-47A2-90F1-550E6E027E55}" type="pres">
      <dgm:prSet presAssocID="{71EF8599-8AC3-47BA-80AA-3B4336283F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720597-DE11-48CD-AE23-633701B8C9F1}" type="pres">
      <dgm:prSet presAssocID="{3E050BC8-E39B-4A56-93C2-12FFDD33DCCC}" presName="spacer" presStyleCnt="0"/>
      <dgm:spPr/>
    </dgm:pt>
    <dgm:pt modelId="{22DC0A52-B501-4662-A877-BFA66541BEE1}" type="pres">
      <dgm:prSet presAssocID="{0EF29EE0-695E-4505-9112-233DBF1B25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A659F1-DA6E-4334-B432-FA0D3EE99CFB}" type="pres">
      <dgm:prSet presAssocID="{FDAB4F65-DD37-44FC-A6E8-C6B697957DA4}" presName="spacer" presStyleCnt="0"/>
      <dgm:spPr/>
    </dgm:pt>
    <dgm:pt modelId="{5CD2C48F-E7B1-4D2C-82DE-4BB75FBE095C}" type="pres">
      <dgm:prSet presAssocID="{B4F383B8-7840-4AE9-8CFA-FC8F68923DE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F847601-2EF9-49FD-9EFB-F4CE6D8D56CB}" type="pres">
      <dgm:prSet presAssocID="{2C9302A4-EE1A-4ECC-BFFD-407C56EB269D}" presName="spacer" presStyleCnt="0"/>
      <dgm:spPr/>
    </dgm:pt>
    <dgm:pt modelId="{6B65899D-408B-4A5C-9735-F071527CAF76}" type="pres">
      <dgm:prSet presAssocID="{C5686424-B6D3-4294-83D7-152A53E6D15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C110DF9-4A0B-4F89-913A-AB070AEECDA8}" type="pres">
      <dgm:prSet presAssocID="{84B4120E-CD5A-4BA1-AD7C-81A4A502D3CC}" presName="spacer" presStyleCnt="0"/>
      <dgm:spPr/>
    </dgm:pt>
    <dgm:pt modelId="{72A755D2-DF11-492D-88F2-7B0A7BB39CED}" type="pres">
      <dgm:prSet presAssocID="{388F1990-6822-44C5-B5DC-8C30108F010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4AD7664-2B8C-42C8-B98F-4FAC01D4F239}" type="pres">
      <dgm:prSet presAssocID="{388F1990-6822-44C5-B5DC-8C30108F010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BBF60B-F068-4391-9E94-66331802AB79}" srcId="{FC183BCF-1D19-4527-A3CE-5159DCA8F2CC}" destId="{0EF29EE0-695E-4505-9112-233DBF1B25E7}" srcOrd="1" destOrd="0" parTransId="{2E91F366-AB69-40BE-AC98-EE630D6F08F4}" sibTransId="{FDAB4F65-DD37-44FC-A6E8-C6B697957DA4}"/>
    <dgm:cxn modelId="{7DE68311-D796-4EA1-9BA6-CA3A10EC8C82}" type="presOf" srcId="{0EF29EE0-695E-4505-9112-233DBF1B25E7}" destId="{22DC0A52-B501-4662-A877-BFA66541BEE1}" srcOrd="0" destOrd="0" presId="urn:microsoft.com/office/officeart/2005/8/layout/vList2"/>
    <dgm:cxn modelId="{297B311E-066D-4A40-AF79-51AE03377917}" srcId="{388F1990-6822-44C5-B5DC-8C30108F0108}" destId="{1652C59C-6804-4735-85FC-E3EC26A0C9C7}" srcOrd="0" destOrd="0" parTransId="{29378F95-86E2-429B-B902-E126863C06F6}" sibTransId="{BE505D65-DFC2-4D3F-B4CF-4158EB0584BC}"/>
    <dgm:cxn modelId="{5B99EC21-CA21-4A35-8808-9B6B1EEBD29D}" srcId="{388F1990-6822-44C5-B5DC-8C30108F0108}" destId="{CD4E411D-2829-4AA3-AFCA-3833825640EA}" srcOrd="1" destOrd="0" parTransId="{8F5260B6-6ADA-4051-AA6D-35CC7C9F13C7}" sibTransId="{253134FC-8164-4999-91A9-C4BDA8015236}"/>
    <dgm:cxn modelId="{B6A1EF2D-AC9D-43F7-B06C-E53723F38EC4}" srcId="{388F1990-6822-44C5-B5DC-8C30108F0108}" destId="{A1170502-888F-4BC6-B348-30F9ED0B9566}" srcOrd="2" destOrd="0" parTransId="{3846CBDE-107B-4870-9C12-6784E427E87E}" sibTransId="{38BC2D58-508F-401E-9544-B8C1C31BAFCC}"/>
    <dgm:cxn modelId="{7F3B6631-8DCB-4E58-B1AB-2F4BCD3CD31E}" srcId="{FC183BCF-1D19-4527-A3CE-5159DCA8F2CC}" destId="{71EF8599-8AC3-47BA-80AA-3B4336283FE4}" srcOrd="0" destOrd="0" parTransId="{CBD7A382-DC12-47DA-A937-0AB1C7D6D22B}" sibTransId="{3E050BC8-E39B-4A56-93C2-12FFDD33DCCC}"/>
    <dgm:cxn modelId="{F86D4B3D-0E26-4529-8EB1-C39FCED8F7DA}" type="presOf" srcId="{1652C59C-6804-4735-85FC-E3EC26A0C9C7}" destId="{F4AD7664-2B8C-42C8-B98F-4FAC01D4F239}" srcOrd="0" destOrd="0" presId="urn:microsoft.com/office/officeart/2005/8/layout/vList2"/>
    <dgm:cxn modelId="{424EE941-8D90-44C4-8C20-C0A571A64BDF}" type="presOf" srcId="{FC183BCF-1D19-4527-A3CE-5159DCA8F2CC}" destId="{C558625A-290B-4F04-BE0C-4A0AD1684A1A}" srcOrd="0" destOrd="0" presId="urn:microsoft.com/office/officeart/2005/8/layout/vList2"/>
    <dgm:cxn modelId="{5DB13D44-6D59-4C28-9212-52ED2C81F79D}" srcId="{FC183BCF-1D19-4527-A3CE-5159DCA8F2CC}" destId="{B4F383B8-7840-4AE9-8CFA-FC8F68923DE5}" srcOrd="2" destOrd="0" parTransId="{16002313-2B4C-4CFB-AC50-F57CE7A8B269}" sibTransId="{2C9302A4-EE1A-4ECC-BFFD-407C56EB269D}"/>
    <dgm:cxn modelId="{2D158346-1427-4386-ABDD-D1BE1AF321B9}" type="presOf" srcId="{B4F383B8-7840-4AE9-8CFA-FC8F68923DE5}" destId="{5CD2C48F-E7B1-4D2C-82DE-4BB75FBE095C}" srcOrd="0" destOrd="0" presId="urn:microsoft.com/office/officeart/2005/8/layout/vList2"/>
    <dgm:cxn modelId="{2C42B368-97C1-40B1-B0E5-9B02F9121943}" type="presOf" srcId="{388F1990-6822-44C5-B5DC-8C30108F0108}" destId="{72A755D2-DF11-492D-88F2-7B0A7BB39CED}" srcOrd="0" destOrd="0" presId="urn:microsoft.com/office/officeart/2005/8/layout/vList2"/>
    <dgm:cxn modelId="{3AAED349-C8B7-421B-AE4D-12C400C13AE5}" srcId="{FC183BCF-1D19-4527-A3CE-5159DCA8F2CC}" destId="{C5686424-B6D3-4294-83D7-152A53E6D15E}" srcOrd="3" destOrd="0" parTransId="{1EEF08B4-689D-4772-9F83-769CA761991F}" sibTransId="{84B4120E-CD5A-4BA1-AD7C-81A4A502D3CC}"/>
    <dgm:cxn modelId="{86968F6F-1C8B-466B-82EF-187A5E4150C1}" type="presOf" srcId="{71EF8599-8AC3-47BA-80AA-3B4336283FE4}" destId="{88AD29C3-E898-47A2-90F1-550E6E027E55}" srcOrd="0" destOrd="0" presId="urn:microsoft.com/office/officeart/2005/8/layout/vList2"/>
    <dgm:cxn modelId="{B3997D52-05C1-4D03-81CB-B4971BBC9C1A}" type="presOf" srcId="{C5686424-B6D3-4294-83D7-152A53E6D15E}" destId="{6B65899D-408B-4A5C-9735-F071527CAF76}" srcOrd="0" destOrd="0" presId="urn:microsoft.com/office/officeart/2005/8/layout/vList2"/>
    <dgm:cxn modelId="{DBB16C88-002E-4052-B579-238BA86AF0E2}" srcId="{FC183BCF-1D19-4527-A3CE-5159DCA8F2CC}" destId="{388F1990-6822-44C5-B5DC-8C30108F0108}" srcOrd="4" destOrd="0" parTransId="{6556767E-E0D2-4EF0-AC53-8E85171019E5}" sibTransId="{F5F8582B-C15E-4A86-93C4-504E96D93DB8}"/>
    <dgm:cxn modelId="{6FE5CBA6-FD77-4EDC-B11B-B28BB89838CE}" type="presOf" srcId="{A1170502-888F-4BC6-B348-30F9ED0B9566}" destId="{F4AD7664-2B8C-42C8-B98F-4FAC01D4F239}" srcOrd="0" destOrd="2" presId="urn:microsoft.com/office/officeart/2005/8/layout/vList2"/>
    <dgm:cxn modelId="{304AE0DF-E157-4C2E-ACAD-B47523C021EE}" type="presOf" srcId="{CD4E411D-2829-4AA3-AFCA-3833825640EA}" destId="{F4AD7664-2B8C-42C8-B98F-4FAC01D4F239}" srcOrd="0" destOrd="1" presId="urn:microsoft.com/office/officeart/2005/8/layout/vList2"/>
    <dgm:cxn modelId="{A72F7A35-78D0-42DC-AAA7-4A0085653BAA}" type="presParOf" srcId="{C558625A-290B-4F04-BE0C-4A0AD1684A1A}" destId="{88AD29C3-E898-47A2-90F1-550E6E027E55}" srcOrd="0" destOrd="0" presId="urn:microsoft.com/office/officeart/2005/8/layout/vList2"/>
    <dgm:cxn modelId="{50AB1898-997D-436C-94B4-0244DBE1B2B9}" type="presParOf" srcId="{C558625A-290B-4F04-BE0C-4A0AD1684A1A}" destId="{F4720597-DE11-48CD-AE23-633701B8C9F1}" srcOrd="1" destOrd="0" presId="urn:microsoft.com/office/officeart/2005/8/layout/vList2"/>
    <dgm:cxn modelId="{E842C116-61DE-4B0A-B1B4-BE8214C44B68}" type="presParOf" srcId="{C558625A-290B-4F04-BE0C-4A0AD1684A1A}" destId="{22DC0A52-B501-4662-A877-BFA66541BEE1}" srcOrd="2" destOrd="0" presId="urn:microsoft.com/office/officeart/2005/8/layout/vList2"/>
    <dgm:cxn modelId="{83CEB751-DD73-44A8-9563-02C7E0AEA06D}" type="presParOf" srcId="{C558625A-290B-4F04-BE0C-4A0AD1684A1A}" destId="{4DA659F1-DA6E-4334-B432-FA0D3EE99CFB}" srcOrd="3" destOrd="0" presId="urn:microsoft.com/office/officeart/2005/8/layout/vList2"/>
    <dgm:cxn modelId="{650A2FF8-5A76-41B1-9690-8747C318C557}" type="presParOf" srcId="{C558625A-290B-4F04-BE0C-4A0AD1684A1A}" destId="{5CD2C48F-E7B1-4D2C-82DE-4BB75FBE095C}" srcOrd="4" destOrd="0" presId="urn:microsoft.com/office/officeart/2005/8/layout/vList2"/>
    <dgm:cxn modelId="{C39DB8C8-4A10-48E2-938E-8CAC7EE50CD6}" type="presParOf" srcId="{C558625A-290B-4F04-BE0C-4A0AD1684A1A}" destId="{2F847601-2EF9-49FD-9EFB-F4CE6D8D56CB}" srcOrd="5" destOrd="0" presId="urn:microsoft.com/office/officeart/2005/8/layout/vList2"/>
    <dgm:cxn modelId="{3718583F-3938-4338-B8F7-909B8114D00F}" type="presParOf" srcId="{C558625A-290B-4F04-BE0C-4A0AD1684A1A}" destId="{6B65899D-408B-4A5C-9735-F071527CAF76}" srcOrd="6" destOrd="0" presId="urn:microsoft.com/office/officeart/2005/8/layout/vList2"/>
    <dgm:cxn modelId="{8D305BF2-F91A-492A-8986-F3115997F334}" type="presParOf" srcId="{C558625A-290B-4F04-BE0C-4A0AD1684A1A}" destId="{1C110DF9-4A0B-4F89-913A-AB070AEECDA8}" srcOrd="7" destOrd="0" presId="urn:microsoft.com/office/officeart/2005/8/layout/vList2"/>
    <dgm:cxn modelId="{78C6AE69-841C-4B66-A154-400485FA710D}" type="presParOf" srcId="{C558625A-290B-4F04-BE0C-4A0AD1684A1A}" destId="{72A755D2-DF11-492D-88F2-7B0A7BB39CED}" srcOrd="8" destOrd="0" presId="urn:microsoft.com/office/officeart/2005/8/layout/vList2"/>
    <dgm:cxn modelId="{4182AA34-E7F3-4BAA-8B3E-144D06B745AC}" type="presParOf" srcId="{C558625A-290B-4F04-BE0C-4A0AD1684A1A}" destId="{F4AD7664-2B8C-42C8-B98F-4FAC01D4F239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54075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671638"/>
        <a:ext cx="3036687" cy="324648"/>
      </dsp:txXfrm>
    </dsp:sp>
    <dsp:sp modelId="{5E573C49-799A-45D9-86FB-DB51A333F73D}">
      <dsp:nvSpPr>
        <dsp:cNvPr id="0" name=""/>
        <dsp:cNvSpPr/>
      </dsp:nvSpPr>
      <dsp:spPr>
        <a:xfrm>
          <a:off x="0" y="1013850"/>
          <a:ext cx="3071813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Capter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Agir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Réfléchir</a:t>
          </a:r>
        </a:p>
      </dsp:txBody>
      <dsp:txXfrm>
        <a:off x="0" y="1013850"/>
        <a:ext cx="3071813" cy="621000"/>
      </dsp:txXfrm>
    </dsp:sp>
    <dsp:sp modelId="{22DC0A52-B501-4662-A877-BFA66541BEE1}">
      <dsp:nvSpPr>
        <dsp:cNvPr id="0" name=""/>
        <dsp:cNvSpPr/>
      </dsp:nvSpPr>
      <dsp:spPr>
        <a:xfrm>
          <a:off x="0" y="1634850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1652413"/>
        <a:ext cx="3036687" cy="324648"/>
      </dsp:txXfrm>
    </dsp:sp>
    <dsp:sp modelId="{5CD2C48F-E7B1-4D2C-82DE-4BB75FBE095C}">
      <dsp:nvSpPr>
        <dsp:cNvPr id="0" name=""/>
        <dsp:cNvSpPr/>
      </dsp:nvSpPr>
      <dsp:spPr>
        <a:xfrm>
          <a:off x="0" y="2037825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055388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440800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458363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843775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861338"/>
        <a:ext cx="3036687" cy="32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54075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671638"/>
        <a:ext cx="3036687" cy="324648"/>
      </dsp:txXfrm>
    </dsp:sp>
    <dsp:sp modelId="{5E573C49-799A-45D9-86FB-DB51A333F73D}">
      <dsp:nvSpPr>
        <dsp:cNvPr id="0" name=""/>
        <dsp:cNvSpPr/>
      </dsp:nvSpPr>
      <dsp:spPr>
        <a:xfrm>
          <a:off x="0" y="1013850"/>
          <a:ext cx="3071813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Capter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Agir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Réfléchir</a:t>
          </a:r>
        </a:p>
      </dsp:txBody>
      <dsp:txXfrm>
        <a:off x="0" y="1013850"/>
        <a:ext cx="3071813" cy="621000"/>
      </dsp:txXfrm>
    </dsp:sp>
    <dsp:sp modelId="{22DC0A52-B501-4662-A877-BFA66541BEE1}">
      <dsp:nvSpPr>
        <dsp:cNvPr id="0" name=""/>
        <dsp:cNvSpPr/>
      </dsp:nvSpPr>
      <dsp:spPr>
        <a:xfrm>
          <a:off x="0" y="1634850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1652413"/>
        <a:ext cx="3036687" cy="324648"/>
      </dsp:txXfrm>
    </dsp:sp>
    <dsp:sp modelId="{5CD2C48F-E7B1-4D2C-82DE-4BB75FBE095C}">
      <dsp:nvSpPr>
        <dsp:cNvPr id="0" name=""/>
        <dsp:cNvSpPr/>
      </dsp:nvSpPr>
      <dsp:spPr>
        <a:xfrm>
          <a:off x="0" y="2037825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055388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440800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458363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843775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861338"/>
        <a:ext cx="3036687" cy="32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54075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671638"/>
        <a:ext cx="3036687" cy="324648"/>
      </dsp:txXfrm>
    </dsp:sp>
    <dsp:sp modelId="{5E573C49-799A-45D9-86FB-DB51A333F73D}">
      <dsp:nvSpPr>
        <dsp:cNvPr id="0" name=""/>
        <dsp:cNvSpPr/>
      </dsp:nvSpPr>
      <dsp:spPr>
        <a:xfrm>
          <a:off x="0" y="1013850"/>
          <a:ext cx="3071813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Capter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Agir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Réfléchir</a:t>
          </a:r>
        </a:p>
      </dsp:txBody>
      <dsp:txXfrm>
        <a:off x="0" y="1013850"/>
        <a:ext cx="3071813" cy="621000"/>
      </dsp:txXfrm>
    </dsp:sp>
    <dsp:sp modelId="{22DC0A52-B501-4662-A877-BFA66541BEE1}">
      <dsp:nvSpPr>
        <dsp:cNvPr id="0" name=""/>
        <dsp:cNvSpPr/>
      </dsp:nvSpPr>
      <dsp:spPr>
        <a:xfrm>
          <a:off x="0" y="1634850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1652413"/>
        <a:ext cx="3036687" cy="324648"/>
      </dsp:txXfrm>
    </dsp:sp>
    <dsp:sp modelId="{5CD2C48F-E7B1-4D2C-82DE-4BB75FBE095C}">
      <dsp:nvSpPr>
        <dsp:cNvPr id="0" name=""/>
        <dsp:cNvSpPr/>
      </dsp:nvSpPr>
      <dsp:spPr>
        <a:xfrm>
          <a:off x="0" y="2037825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055388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440800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458363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843775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861338"/>
        <a:ext cx="3036687" cy="324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553162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570725"/>
        <a:ext cx="3036687" cy="324648"/>
      </dsp:txXfrm>
    </dsp:sp>
    <dsp:sp modelId="{22DC0A52-B501-4662-A877-BFA66541BEE1}">
      <dsp:nvSpPr>
        <dsp:cNvPr id="0" name=""/>
        <dsp:cNvSpPr/>
      </dsp:nvSpPr>
      <dsp:spPr>
        <a:xfrm>
          <a:off x="0" y="956137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973700"/>
        <a:ext cx="3036687" cy="324648"/>
      </dsp:txXfrm>
    </dsp:sp>
    <dsp:sp modelId="{CC74F5F7-4123-4092-9ACC-3B173DCE0A0B}">
      <dsp:nvSpPr>
        <dsp:cNvPr id="0" name=""/>
        <dsp:cNvSpPr/>
      </dsp:nvSpPr>
      <dsp:spPr>
        <a:xfrm>
          <a:off x="0" y="1315912"/>
          <a:ext cx="3071813" cy="822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 err="1"/>
            <a:t>Sensors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Actionneur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Puces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plaques</a:t>
          </a:r>
        </a:p>
      </dsp:txBody>
      <dsp:txXfrm>
        <a:off x="0" y="1315912"/>
        <a:ext cx="3071813" cy="822825"/>
      </dsp:txXfrm>
    </dsp:sp>
    <dsp:sp modelId="{5CD2C48F-E7B1-4D2C-82DE-4BB75FBE095C}">
      <dsp:nvSpPr>
        <dsp:cNvPr id="0" name=""/>
        <dsp:cNvSpPr/>
      </dsp:nvSpPr>
      <dsp:spPr>
        <a:xfrm>
          <a:off x="0" y="2138737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156300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541712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559275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944687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962250"/>
        <a:ext cx="3036687" cy="3246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553162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570725"/>
        <a:ext cx="3036687" cy="324648"/>
      </dsp:txXfrm>
    </dsp:sp>
    <dsp:sp modelId="{22DC0A52-B501-4662-A877-BFA66541BEE1}">
      <dsp:nvSpPr>
        <dsp:cNvPr id="0" name=""/>
        <dsp:cNvSpPr/>
      </dsp:nvSpPr>
      <dsp:spPr>
        <a:xfrm>
          <a:off x="0" y="956137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973700"/>
        <a:ext cx="3036687" cy="324648"/>
      </dsp:txXfrm>
    </dsp:sp>
    <dsp:sp modelId="{CC74F5F7-4123-4092-9ACC-3B173DCE0A0B}">
      <dsp:nvSpPr>
        <dsp:cNvPr id="0" name=""/>
        <dsp:cNvSpPr/>
      </dsp:nvSpPr>
      <dsp:spPr>
        <a:xfrm>
          <a:off x="0" y="1315912"/>
          <a:ext cx="3071813" cy="822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 err="1"/>
            <a:t>Sensors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Actionneur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Puces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plaques</a:t>
          </a:r>
        </a:p>
      </dsp:txBody>
      <dsp:txXfrm>
        <a:off x="0" y="1315912"/>
        <a:ext cx="3071813" cy="822825"/>
      </dsp:txXfrm>
    </dsp:sp>
    <dsp:sp modelId="{5CD2C48F-E7B1-4D2C-82DE-4BB75FBE095C}">
      <dsp:nvSpPr>
        <dsp:cNvPr id="0" name=""/>
        <dsp:cNvSpPr/>
      </dsp:nvSpPr>
      <dsp:spPr>
        <a:xfrm>
          <a:off x="0" y="2138737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156300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541712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559275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944687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962250"/>
        <a:ext cx="3036687" cy="3246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553162"/>
          <a:ext cx="3071813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Cibler les besoins</a:t>
          </a:r>
        </a:p>
      </dsp:txBody>
      <dsp:txXfrm>
        <a:off x="17563" y="570725"/>
        <a:ext cx="3036687" cy="324648"/>
      </dsp:txXfrm>
    </dsp:sp>
    <dsp:sp modelId="{22DC0A52-B501-4662-A877-BFA66541BEE1}">
      <dsp:nvSpPr>
        <dsp:cNvPr id="0" name=""/>
        <dsp:cNvSpPr/>
      </dsp:nvSpPr>
      <dsp:spPr>
        <a:xfrm>
          <a:off x="0" y="956137"/>
          <a:ext cx="3071813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Dimensionner les besoins matériels</a:t>
          </a:r>
        </a:p>
      </dsp:txBody>
      <dsp:txXfrm>
        <a:off x="17563" y="973700"/>
        <a:ext cx="3036687" cy="324648"/>
      </dsp:txXfrm>
    </dsp:sp>
    <dsp:sp modelId="{CC74F5F7-4123-4092-9ACC-3B173DCE0A0B}">
      <dsp:nvSpPr>
        <dsp:cNvPr id="0" name=""/>
        <dsp:cNvSpPr/>
      </dsp:nvSpPr>
      <dsp:spPr>
        <a:xfrm>
          <a:off x="0" y="1315912"/>
          <a:ext cx="3071813" cy="822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 err="1"/>
            <a:t>Sensors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Actionneur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Puces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plaques</a:t>
          </a:r>
        </a:p>
      </dsp:txBody>
      <dsp:txXfrm>
        <a:off x="0" y="1315912"/>
        <a:ext cx="3071813" cy="822825"/>
      </dsp:txXfrm>
    </dsp:sp>
    <dsp:sp modelId="{5CD2C48F-E7B1-4D2C-82DE-4BB75FBE095C}">
      <dsp:nvSpPr>
        <dsp:cNvPr id="0" name=""/>
        <dsp:cNvSpPr/>
      </dsp:nvSpPr>
      <dsp:spPr>
        <a:xfrm>
          <a:off x="0" y="2138737"/>
          <a:ext cx="3071813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Coder le projet</a:t>
          </a:r>
        </a:p>
      </dsp:txBody>
      <dsp:txXfrm>
        <a:off x="17563" y="2156300"/>
        <a:ext cx="3036687" cy="324648"/>
      </dsp:txXfrm>
    </dsp:sp>
    <dsp:sp modelId="{6B65899D-408B-4A5C-9735-F071527CAF76}">
      <dsp:nvSpPr>
        <dsp:cNvPr id="0" name=""/>
        <dsp:cNvSpPr/>
      </dsp:nvSpPr>
      <dsp:spPr>
        <a:xfrm>
          <a:off x="0" y="2541712"/>
          <a:ext cx="3071813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Concevoir un prototype</a:t>
          </a:r>
        </a:p>
      </dsp:txBody>
      <dsp:txXfrm>
        <a:off x="17563" y="2559275"/>
        <a:ext cx="3036687" cy="324648"/>
      </dsp:txXfrm>
    </dsp:sp>
    <dsp:sp modelId="{72A755D2-DF11-492D-88F2-7B0A7BB39CED}">
      <dsp:nvSpPr>
        <dsp:cNvPr id="0" name=""/>
        <dsp:cNvSpPr/>
      </dsp:nvSpPr>
      <dsp:spPr>
        <a:xfrm>
          <a:off x="0" y="2944687"/>
          <a:ext cx="3071813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Passer de projet à produit</a:t>
          </a:r>
        </a:p>
      </dsp:txBody>
      <dsp:txXfrm>
        <a:off x="17563" y="2962250"/>
        <a:ext cx="3036687" cy="3246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3686"/>
          <a:ext cx="3071813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Cibler les besoins</a:t>
          </a:r>
        </a:p>
      </dsp:txBody>
      <dsp:txXfrm>
        <a:off x="31028" y="94714"/>
        <a:ext cx="3009757" cy="573546"/>
      </dsp:txXfrm>
    </dsp:sp>
    <dsp:sp modelId="{22DC0A52-B501-4662-A877-BFA66541BEE1}">
      <dsp:nvSpPr>
        <dsp:cNvPr id="0" name=""/>
        <dsp:cNvSpPr/>
      </dsp:nvSpPr>
      <dsp:spPr>
        <a:xfrm>
          <a:off x="0" y="745368"/>
          <a:ext cx="3071813" cy="6356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Dimensionner les besoins matériels</a:t>
          </a:r>
        </a:p>
      </dsp:txBody>
      <dsp:txXfrm>
        <a:off x="31028" y="776396"/>
        <a:ext cx="3009757" cy="573546"/>
      </dsp:txXfrm>
    </dsp:sp>
    <dsp:sp modelId="{5CD2C48F-E7B1-4D2C-82DE-4BB75FBE095C}">
      <dsp:nvSpPr>
        <dsp:cNvPr id="0" name=""/>
        <dsp:cNvSpPr/>
      </dsp:nvSpPr>
      <dsp:spPr>
        <a:xfrm>
          <a:off x="0" y="1427051"/>
          <a:ext cx="3071813" cy="6356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Coder le projet</a:t>
          </a:r>
        </a:p>
      </dsp:txBody>
      <dsp:txXfrm>
        <a:off x="31028" y="1458079"/>
        <a:ext cx="3009757" cy="573546"/>
      </dsp:txXfrm>
    </dsp:sp>
    <dsp:sp modelId="{073E15D0-D58B-462D-A52C-8039163E7D72}">
      <dsp:nvSpPr>
        <dsp:cNvPr id="0" name=""/>
        <dsp:cNvSpPr/>
      </dsp:nvSpPr>
      <dsp:spPr>
        <a:xfrm>
          <a:off x="0" y="2062653"/>
          <a:ext cx="3071813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Code simple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Code modulaire</a:t>
          </a:r>
        </a:p>
      </dsp:txBody>
      <dsp:txXfrm>
        <a:off x="0" y="2062653"/>
        <a:ext cx="3071813" cy="414000"/>
      </dsp:txXfrm>
    </dsp:sp>
    <dsp:sp modelId="{6B65899D-408B-4A5C-9735-F071527CAF76}">
      <dsp:nvSpPr>
        <dsp:cNvPr id="0" name=""/>
        <dsp:cNvSpPr/>
      </dsp:nvSpPr>
      <dsp:spPr>
        <a:xfrm>
          <a:off x="0" y="2476653"/>
          <a:ext cx="3071813" cy="6356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Concevoir un prototype</a:t>
          </a:r>
        </a:p>
      </dsp:txBody>
      <dsp:txXfrm>
        <a:off x="31028" y="2507681"/>
        <a:ext cx="3009757" cy="573546"/>
      </dsp:txXfrm>
    </dsp:sp>
    <dsp:sp modelId="{72A755D2-DF11-492D-88F2-7B0A7BB39CED}">
      <dsp:nvSpPr>
        <dsp:cNvPr id="0" name=""/>
        <dsp:cNvSpPr/>
      </dsp:nvSpPr>
      <dsp:spPr>
        <a:xfrm>
          <a:off x="0" y="3158336"/>
          <a:ext cx="3071813" cy="63560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Passer de projet à produit</a:t>
          </a:r>
        </a:p>
      </dsp:txBody>
      <dsp:txXfrm>
        <a:off x="31028" y="3189364"/>
        <a:ext cx="3009757" cy="573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108714"/>
          <a:ext cx="3071813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Cibler les besoins</a:t>
          </a:r>
        </a:p>
      </dsp:txBody>
      <dsp:txXfrm>
        <a:off x="31028" y="139742"/>
        <a:ext cx="3009757" cy="573546"/>
      </dsp:txXfrm>
    </dsp:sp>
    <dsp:sp modelId="{22DC0A52-B501-4662-A877-BFA66541BEE1}">
      <dsp:nvSpPr>
        <dsp:cNvPr id="0" name=""/>
        <dsp:cNvSpPr/>
      </dsp:nvSpPr>
      <dsp:spPr>
        <a:xfrm>
          <a:off x="0" y="790396"/>
          <a:ext cx="3071813" cy="6356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Dimensionner les besoins matériels</a:t>
          </a:r>
        </a:p>
      </dsp:txBody>
      <dsp:txXfrm>
        <a:off x="31028" y="821424"/>
        <a:ext cx="3009757" cy="573546"/>
      </dsp:txXfrm>
    </dsp:sp>
    <dsp:sp modelId="{5CD2C48F-E7B1-4D2C-82DE-4BB75FBE095C}">
      <dsp:nvSpPr>
        <dsp:cNvPr id="0" name=""/>
        <dsp:cNvSpPr/>
      </dsp:nvSpPr>
      <dsp:spPr>
        <a:xfrm>
          <a:off x="0" y="1472079"/>
          <a:ext cx="3071813" cy="63560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Coder le projet</a:t>
          </a:r>
        </a:p>
      </dsp:txBody>
      <dsp:txXfrm>
        <a:off x="31028" y="1503107"/>
        <a:ext cx="3009757" cy="573546"/>
      </dsp:txXfrm>
    </dsp:sp>
    <dsp:sp modelId="{6B65899D-408B-4A5C-9735-F071527CAF76}">
      <dsp:nvSpPr>
        <dsp:cNvPr id="0" name=""/>
        <dsp:cNvSpPr/>
      </dsp:nvSpPr>
      <dsp:spPr>
        <a:xfrm>
          <a:off x="0" y="2153761"/>
          <a:ext cx="3071813" cy="63560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Concevoir un prototype</a:t>
          </a:r>
        </a:p>
      </dsp:txBody>
      <dsp:txXfrm>
        <a:off x="31028" y="2184789"/>
        <a:ext cx="3009757" cy="573546"/>
      </dsp:txXfrm>
    </dsp:sp>
    <dsp:sp modelId="{F2F96902-6DC4-4C04-8D35-826B12A165EC}">
      <dsp:nvSpPr>
        <dsp:cNvPr id="0" name=""/>
        <dsp:cNvSpPr/>
      </dsp:nvSpPr>
      <dsp:spPr>
        <a:xfrm>
          <a:off x="0" y="2789364"/>
          <a:ext cx="3071813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/>
            <a:t>Breadboard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Plaque maison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 err="1"/>
            <a:t>Pré-série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200" kern="1200" dirty="0"/>
            <a:t>Boitier</a:t>
          </a:r>
        </a:p>
      </dsp:txBody>
      <dsp:txXfrm>
        <a:off x="0" y="2789364"/>
        <a:ext cx="3071813" cy="828000"/>
      </dsp:txXfrm>
    </dsp:sp>
    <dsp:sp modelId="{72A755D2-DF11-492D-88F2-7B0A7BB39CED}">
      <dsp:nvSpPr>
        <dsp:cNvPr id="0" name=""/>
        <dsp:cNvSpPr/>
      </dsp:nvSpPr>
      <dsp:spPr>
        <a:xfrm>
          <a:off x="0" y="3617364"/>
          <a:ext cx="3071813" cy="63560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Passer de projet à produit</a:t>
          </a:r>
        </a:p>
      </dsp:txBody>
      <dsp:txXfrm>
        <a:off x="31028" y="3648392"/>
        <a:ext cx="3009757" cy="5735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D29C3-E898-47A2-90F1-550E6E027E55}">
      <dsp:nvSpPr>
        <dsp:cNvPr id="0" name=""/>
        <dsp:cNvSpPr/>
      </dsp:nvSpPr>
      <dsp:spPr>
        <a:xfrm>
          <a:off x="0" y="60296"/>
          <a:ext cx="3071813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Cibler les besoins</a:t>
          </a:r>
        </a:p>
      </dsp:txBody>
      <dsp:txXfrm>
        <a:off x="32967" y="93263"/>
        <a:ext cx="3005879" cy="609393"/>
      </dsp:txXfrm>
    </dsp:sp>
    <dsp:sp modelId="{22DC0A52-B501-4662-A877-BFA66541BEE1}">
      <dsp:nvSpPr>
        <dsp:cNvPr id="0" name=""/>
        <dsp:cNvSpPr/>
      </dsp:nvSpPr>
      <dsp:spPr>
        <a:xfrm>
          <a:off x="0" y="784584"/>
          <a:ext cx="3071813" cy="67532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Dimensionner les besoins matériels</a:t>
          </a:r>
        </a:p>
      </dsp:txBody>
      <dsp:txXfrm>
        <a:off x="32967" y="817551"/>
        <a:ext cx="3005879" cy="609393"/>
      </dsp:txXfrm>
    </dsp:sp>
    <dsp:sp modelId="{5CD2C48F-E7B1-4D2C-82DE-4BB75FBE095C}">
      <dsp:nvSpPr>
        <dsp:cNvPr id="0" name=""/>
        <dsp:cNvSpPr/>
      </dsp:nvSpPr>
      <dsp:spPr>
        <a:xfrm>
          <a:off x="0" y="1508871"/>
          <a:ext cx="3071813" cy="67532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Coder le projet</a:t>
          </a:r>
        </a:p>
      </dsp:txBody>
      <dsp:txXfrm>
        <a:off x="32967" y="1541838"/>
        <a:ext cx="3005879" cy="609393"/>
      </dsp:txXfrm>
    </dsp:sp>
    <dsp:sp modelId="{6B65899D-408B-4A5C-9735-F071527CAF76}">
      <dsp:nvSpPr>
        <dsp:cNvPr id="0" name=""/>
        <dsp:cNvSpPr/>
      </dsp:nvSpPr>
      <dsp:spPr>
        <a:xfrm>
          <a:off x="0" y="2233159"/>
          <a:ext cx="3071813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Concevoir un prototype</a:t>
          </a:r>
        </a:p>
      </dsp:txBody>
      <dsp:txXfrm>
        <a:off x="32967" y="2266126"/>
        <a:ext cx="3005879" cy="609393"/>
      </dsp:txXfrm>
    </dsp:sp>
    <dsp:sp modelId="{72A755D2-DF11-492D-88F2-7B0A7BB39CED}">
      <dsp:nvSpPr>
        <dsp:cNvPr id="0" name=""/>
        <dsp:cNvSpPr/>
      </dsp:nvSpPr>
      <dsp:spPr>
        <a:xfrm>
          <a:off x="0" y="2957446"/>
          <a:ext cx="3071813" cy="67532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Passer de projet à produit</a:t>
          </a:r>
        </a:p>
      </dsp:txBody>
      <dsp:txXfrm>
        <a:off x="32967" y="2990413"/>
        <a:ext cx="3005879" cy="609393"/>
      </dsp:txXfrm>
    </dsp:sp>
    <dsp:sp modelId="{F4AD7664-2B8C-42C8-B98F-4FAC01D4F239}">
      <dsp:nvSpPr>
        <dsp:cNvPr id="0" name=""/>
        <dsp:cNvSpPr/>
      </dsp:nvSpPr>
      <dsp:spPr>
        <a:xfrm>
          <a:off x="0" y="3632774"/>
          <a:ext cx="3071813" cy="66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3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Production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Fonds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1300" kern="1200" dirty="0"/>
            <a:t>boitier</a:t>
          </a:r>
        </a:p>
      </dsp:txBody>
      <dsp:txXfrm>
        <a:off x="0" y="3632774"/>
        <a:ext cx="3071813" cy="668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0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0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EA8F6D9C-9CF3-4D7F-B0EA-CB470DE86DC6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0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0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961D817F-7D21-45EE-877A-33D44A726BA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row.com/download/Starter%20Kit%20for%20Arduino(user%20manual).pdf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bastiaanvanhengel.files.wordpress.com/2016/06/arduino_projects_book.pdf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-club-elec.fr/pmwiki_reference_arduino/pmwiki.php?n=Main.PortManipulation" TargetMode="External"/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imex.com/Products/Duino/PIC32/PIC32-PINGUINO/open-source-hardware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OLIMEX/Arduino_configurations/tree/master/PIC" TargetMode="External"/><Relationship Id="rId4" Type="http://schemas.openxmlformats.org/officeDocument/2006/relationships/hyperlink" Target="https://www.olimex.com/Products/Duino/PIC32/PIC32-PINGUINO-MX220/open-source-hardware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simutron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ourceforge.net/projects/simulide/" TargetMode="External"/><Relationship Id="rId4" Type="http://schemas.openxmlformats.org/officeDocument/2006/relationships/hyperlink" Target="https://sourceforge.net/projects/picsim/" TargetMode="Externa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330A7-20E3-4400-A84D-CF377201F11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306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* Plusieurs </a:t>
            </a:r>
            <a:r>
              <a:rPr lang="fr-FR" dirty="0" err="1"/>
              <a:t>modeles</a:t>
            </a:r>
            <a:r>
              <a:rPr lang="fr-FR" dirty="0"/>
              <a:t> </a:t>
            </a:r>
            <a:r>
              <a:rPr lang="fr-FR" dirty="0" err="1"/>
              <a:t>d’arduino</a:t>
            </a:r>
            <a:r>
              <a:rPr lang="fr-FR" dirty="0"/>
              <a:t> existent , certains on de vitesse </a:t>
            </a:r>
            <a:r>
              <a:rPr lang="fr-FR" dirty="0" err="1"/>
              <a:t>superieur</a:t>
            </a:r>
            <a:r>
              <a:rPr lang="fr-FR" dirty="0"/>
              <a:t> a 16mhz, certains sont sous 3.3v. Plusieurs processeurs existent sur ce type de carte ATMEGA, ATTINY, SAMX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7880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227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111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949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4371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https://www.elecrow.com/download/Starter%20Kit%20for%20Arduino(user%20manual).pdf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2283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1495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https://bastiaanvanhengel.files.wordpress.com/2016/06/arduino_projects_book.pdf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5588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3604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5136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414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 http://ww1.microchip.com/downloads/en/DeviceDoc/Atmel-7810-Automotive-Microcontrollers-ATmega328P_Datasheet.pdf</a:t>
            </a:r>
          </a:p>
          <a:p>
            <a:r>
              <a:rPr lang="fr-FR" dirty="0"/>
              <a:t>https://www.microchipdirect.com/product/search/all/atmega328</a:t>
            </a:r>
          </a:p>
          <a:p>
            <a:r>
              <a:rPr lang="fr-FR" dirty="0"/>
              <a:t>https://www.microchipdirect.com/product/atmega2560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7481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3616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70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8320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8264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4371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8124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84180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2070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530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http://ww1.microchip.com/downloads/en/DeviceDoc/Atmel-7810-Automotive-Microcontrollers-ATmega328P_Datasheet.pdf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3057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6382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14657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97264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1962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45584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088196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36404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55961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435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53565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42599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60003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23761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38973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35145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896455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59785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la réception simultané</a:t>
            </a:r>
            <a:r>
              <a:rPr lang="fr-FR" baseline="0" dirty="0"/>
              <a:t> sur plusieurs ports série logiciel préféré la librairie tiers </a:t>
            </a:r>
            <a:r>
              <a:rPr lang="fr-FR" baseline="0" dirty="0" err="1"/>
              <a:t>AltSoftSerial</a:t>
            </a:r>
            <a:r>
              <a:rPr lang="fr-FR" baseline="0" dirty="0"/>
              <a:t> : https://www.pjrc.com/teensy/td_libs_AltSoftSerial.html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137</a:t>
            </a:fld>
            <a:endParaRPr lang="fr-FR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https://www.arduino.cc/en/Reference/LiquidCrystal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138</a:t>
            </a:fld>
            <a:endParaRPr lang="fr-FR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08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96164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23476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https://www.arduino.cc/en/Reference/EEPROM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141</a:t>
            </a:fld>
            <a:endParaRPr lang="fr-FR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26504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52710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26159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76614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46914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97136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09249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https://www.gotronic.fr/pj2-hc-sr04-utilisation-avec-picaxe-1343.pdf</a:t>
            </a:r>
          </a:p>
          <a:p>
            <a:r>
              <a:rPr lang="fr-FR" dirty="0"/>
              <a:t>lib : https://github.com/Martinsos/arduino-lib-hc-sr04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149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869111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*Pull-up</a:t>
            </a:r>
            <a:r>
              <a:rPr lang="fr-FR" baseline="0" dirty="0"/>
              <a:t> de 4.7K</a:t>
            </a:r>
            <a:r>
              <a:rPr lang="el-GR" dirty="0"/>
              <a:t>Ω</a:t>
            </a:r>
            <a:r>
              <a:rPr lang="fr-FR" baseline="0" dirty="0"/>
              <a:t> ou 10K</a:t>
            </a:r>
            <a:r>
              <a:rPr lang="el-GR" dirty="0"/>
              <a:t>Ω</a:t>
            </a:r>
            <a:r>
              <a:rPr lang="fr-FR" dirty="0"/>
              <a:t> dans certains cas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150</a:t>
            </a:fld>
            <a:endParaRPr lang="fr-FR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doc : http://playground.arduino.cc/Code/Keypad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151</a:t>
            </a:fld>
            <a:endParaRPr lang="fr-FR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0772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adresse de la doc : https://www.arduino.cc/en/Reference/LiquidCrystal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153</a:t>
            </a:fld>
            <a:endParaRPr lang="fr-FR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1529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67940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49272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 https://www.sparkfun.com/datasheets/LCD/HD44780.pdf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157</a:t>
            </a:fld>
            <a:endParaRPr lang="fr-FR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adresse de la doc : https://www.arduino.cc/en/Reference/LiquidCrystal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158</a:t>
            </a:fld>
            <a:endParaRPr lang="fr-FR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9527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07592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librairie </a:t>
            </a:r>
            <a:r>
              <a:rPr lang="fr-FR" dirty="0" err="1"/>
              <a:t>lcd</a:t>
            </a:r>
            <a:r>
              <a:rPr lang="fr-FR" dirty="0"/>
              <a:t> i2c : https://github.com/mathertel/LiquidCrystal_PCF8574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160</a:t>
            </a:fld>
            <a:endParaRPr lang="fr-FR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72308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https://next-hack.com/index.php/2017/08/14/how-to-play-a-video-on-arduino-uno-46-playing-a-20-fps-animation-from-sd-card/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162</a:t>
            </a:fld>
            <a:endParaRPr lang="fr-FR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</a:t>
            </a:r>
            <a:r>
              <a:rPr lang="fr-FR" baseline="0" dirty="0"/>
              <a:t> https://www.sparkfun.com/datasheets/Sensors/Accelerometer/ADXL345.pdf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163</a:t>
            </a:fld>
            <a:endParaRPr lang="fr-FR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 https://cdn-shop.adafruit.com/datasheets/BST-BMP180-DS000-09.pdf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164</a:t>
            </a:fld>
            <a:endParaRPr lang="fr-FR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https://www.sparkfun.com/datasheets/Components/SMD/nRF24L01Pluss_Preliminary_Product_Specification_v1_0.pdf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165</a:t>
            </a:fld>
            <a:endParaRPr lang="fr-FR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20521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79334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MIC : microphone</a:t>
            </a:r>
          </a:p>
          <a:p>
            <a:r>
              <a:rPr lang="fr-FR" dirty="0" err="1"/>
              <a:t>Earphone</a:t>
            </a:r>
            <a:r>
              <a:rPr lang="fr-FR" dirty="0"/>
              <a:t> : écouteur</a:t>
            </a:r>
          </a:p>
          <a:p>
            <a:r>
              <a:rPr lang="fr-FR" dirty="0"/>
              <a:t>RIRG</a:t>
            </a:r>
            <a:r>
              <a:rPr lang="fr-FR" baseline="0" dirty="0"/>
              <a:t> : déclencheur de sonnerie </a:t>
            </a:r>
          </a:p>
          <a:p>
            <a:r>
              <a:rPr lang="fr-FR" baseline="0" dirty="0"/>
              <a:t>GRN : GND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168</a:t>
            </a:fld>
            <a:endParaRPr lang="fr-FR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http://fab.cba.mit.edu/classes/865.15/people/dan.chen/esp8266/</a:t>
            </a:r>
          </a:p>
          <a:p>
            <a:endParaRPr lang="fr-FR" dirty="0"/>
          </a:p>
          <a:p>
            <a:r>
              <a:rPr lang="fr-FR" dirty="0"/>
              <a:t>Liste des commandes AT :https://www.espressif.com/sites/default/files/documentation/4a-esp8266_at_instruction_set_en.pdf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169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datasheet</a:t>
            </a:r>
            <a:r>
              <a:rPr lang="fr-FR" dirty="0"/>
              <a:t> : http://ww1.microchip.com/downloads/en/devicedoc/atmel-7766-8-bit-avr-atmega16u4-32u4_datasheet.pdf</a:t>
            </a:r>
          </a:p>
          <a:p>
            <a:r>
              <a:rPr lang="fr-FR" dirty="0"/>
              <a:t>https://www.microchipdirect.com/product/search/all/atmega328</a:t>
            </a:r>
          </a:p>
          <a:p>
            <a:r>
              <a:rPr lang="fr-FR" dirty="0"/>
              <a:t>https://www.microchipdirect.com/product/atmega2560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07185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78104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https://www.arduino.cc/en/Reference.MouseKeyboard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172</a:t>
            </a:fld>
            <a:endParaRPr lang="fr-FR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22604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74892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2080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454546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46409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92237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https://www.locoduino.org/spip.php?article119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179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http://ww1.microchip.com/downloads/en/devicedoc/atmel-7766-8-bit-avr-atmega16u4-32u4_datasheet.pdf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https://www.arduino.cc/reference/en/language/functions/external-interrupts/attachinterrupt/</a:t>
            </a:r>
          </a:p>
          <a:p>
            <a:r>
              <a:rPr lang="fr-FR" dirty="0"/>
              <a:t>pins des interruption </a:t>
            </a:r>
            <a:r>
              <a:rPr lang="fr-FR" dirty="0" err="1"/>
              <a:t>materiels</a:t>
            </a:r>
            <a:r>
              <a:rPr lang="fr-FR" dirty="0"/>
              <a:t> </a:t>
            </a:r>
          </a:p>
          <a:p>
            <a:r>
              <a:rPr lang="fr-FR" dirty="0" err="1"/>
              <a:t>Uno</a:t>
            </a:r>
            <a:r>
              <a:rPr lang="fr-FR" dirty="0"/>
              <a:t>, Nano, Mini, </a:t>
            </a:r>
            <a:r>
              <a:rPr lang="fr-FR" dirty="0" err="1"/>
              <a:t>other</a:t>
            </a:r>
            <a:r>
              <a:rPr lang="fr-FR" dirty="0"/>
              <a:t> 328-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2, 3</a:t>
            </a:r>
          </a:p>
          <a:p>
            <a:r>
              <a:rPr lang="fr-FR" dirty="0" err="1"/>
              <a:t>Uno</a:t>
            </a:r>
            <a:r>
              <a:rPr lang="fr-FR" dirty="0"/>
              <a:t> </a:t>
            </a:r>
            <a:r>
              <a:rPr lang="fr-FR" dirty="0" err="1"/>
              <a:t>WiFi</a:t>
            </a:r>
            <a:r>
              <a:rPr lang="fr-FR" dirty="0"/>
              <a:t> </a:t>
            </a:r>
            <a:r>
              <a:rPr lang="fr-FR" dirty="0" err="1"/>
              <a:t>Rev</a:t>
            </a:r>
            <a:r>
              <a:rPr lang="fr-FR" dirty="0"/>
              <a:t>.2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all digital pins</a:t>
            </a:r>
          </a:p>
          <a:p>
            <a:r>
              <a:rPr lang="fr-FR" dirty="0" err="1"/>
              <a:t>Mega</a:t>
            </a:r>
            <a:r>
              <a:rPr lang="fr-FR" dirty="0"/>
              <a:t>, Mega2560, </a:t>
            </a:r>
            <a:r>
              <a:rPr lang="fr-FR" dirty="0" err="1"/>
              <a:t>MegaADK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2, 3, 18, 19, 20, 21</a:t>
            </a:r>
          </a:p>
          <a:p>
            <a:r>
              <a:rPr lang="fr-FR" dirty="0"/>
              <a:t>Micro, Leonardo, </a:t>
            </a:r>
            <a:r>
              <a:rPr lang="fr-FR" dirty="0" err="1"/>
              <a:t>other</a:t>
            </a:r>
            <a:r>
              <a:rPr lang="fr-FR" dirty="0"/>
              <a:t> 32u4-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0, 1, 2, 3, 7</a:t>
            </a:r>
          </a:p>
          <a:p>
            <a:r>
              <a:rPr lang="fr-FR" dirty="0" err="1"/>
              <a:t>Zero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all digital pins, </a:t>
            </a:r>
            <a:r>
              <a:rPr lang="fr-FR" dirty="0" err="1"/>
              <a:t>except</a:t>
            </a:r>
            <a:r>
              <a:rPr lang="fr-FR" dirty="0"/>
              <a:t> 4</a:t>
            </a:r>
          </a:p>
          <a:p>
            <a:r>
              <a:rPr lang="fr-FR" dirty="0"/>
              <a:t>MKR </a:t>
            </a:r>
            <a:r>
              <a:rPr lang="fr-FR" dirty="0" err="1"/>
              <a:t>Family</a:t>
            </a:r>
            <a:r>
              <a:rPr lang="fr-FR" dirty="0"/>
              <a:t> </a:t>
            </a:r>
            <a:r>
              <a:rPr lang="fr-FR" dirty="0" err="1"/>
              <a:t>boards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0, 1, 4, 5, 6, 7, 8, 9, A1, A2</a:t>
            </a:r>
          </a:p>
          <a:p>
            <a:r>
              <a:rPr lang="fr-FR" dirty="0"/>
              <a:t>Due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all digital pins</a:t>
            </a:r>
          </a:p>
          <a:p>
            <a:r>
              <a:rPr lang="fr-FR" dirty="0"/>
              <a:t>101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all digital pins (</a:t>
            </a:r>
            <a:r>
              <a:rPr lang="fr-FR" dirty="0" err="1"/>
              <a:t>Only</a:t>
            </a:r>
            <a:r>
              <a:rPr lang="fr-FR" dirty="0"/>
              <a:t> pins 2, 5, 7, 8, 10, 11, 12, 13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 </a:t>
            </a:r>
            <a:r>
              <a:rPr lang="fr-FR" b="1" dirty="0"/>
              <a:t>CHANGE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180</a:t>
            </a:fld>
            <a:endParaRPr lang="fr-FR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181</a:t>
            </a:fld>
            <a:endParaRPr lang="fr-FR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22253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7396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34384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07768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25004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0359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19998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0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93296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69184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35929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/>
              <a:t>http://www.avr-asm-download.de/beginner_en.pdf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192</a:t>
            </a:fld>
            <a:endParaRPr lang="fr-FR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des registres : </a:t>
            </a:r>
            <a:r>
              <a:rPr lang="fr-FR" dirty="0">
                <a:hlinkClick r:id="rId3"/>
              </a:rPr>
              <a:t>http://www.mon-club-elec.fr/pmwiki_reference_arduino/pmwiki.php?n=Main.PortManipulation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252116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3207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195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54823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9064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9989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03669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34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770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https://www.microchipdirect.com/product/search/all/atmega328</a:t>
            </a:r>
          </a:p>
          <a:p>
            <a:r>
              <a:rPr lang="fr-FR"/>
              <a:t>https://www.microchipdirect.com/product/atmega2560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25906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86459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Serial.read</a:t>
            </a:r>
            <a:r>
              <a:rPr lang="fr-FR" dirty="0"/>
              <a:t>();</a:t>
            </a:r>
          </a:p>
          <a:p>
            <a:r>
              <a:rPr lang="fr-FR" dirty="0" err="1"/>
              <a:t>Serial.write</a:t>
            </a:r>
            <a:r>
              <a:rPr lang="fr-FR" dirty="0"/>
              <a:t>(char); ou </a:t>
            </a:r>
            <a:r>
              <a:rPr lang="fr-FR" dirty="0" err="1"/>
              <a:t>Serial.println</a:t>
            </a:r>
            <a:r>
              <a:rPr lang="fr-FR" dirty="0"/>
              <a:t>(string)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77374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69988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88443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18219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10807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135404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73093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0446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http://ww1.microchip.com/downloads/en/devicedoc/atmel-2549-8-bit-avr-microcontroller-atmega640-1280-1281-2560-2561_datasheet.pdf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968052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27514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7317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49074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19227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65265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77604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39871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609792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98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91414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34257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19821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98029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30198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90811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84271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54467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40990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201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412604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969018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6553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39718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4474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0329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272672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8171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165963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251916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302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394129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909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513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455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77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507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037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D20A-A831-4DC2-ADA6-D7371A68BF69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682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883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134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19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670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capacitances la tendance s’inverse : </a:t>
            </a:r>
          </a:p>
          <a:p>
            <a:r>
              <a:rPr lang="fr-FR" b="1" dirty="0" err="1"/>
              <a:t>Serie</a:t>
            </a:r>
            <a:r>
              <a:rPr lang="fr-FR" b="1" dirty="0"/>
              <a:t> </a:t>
            </a:r>
            <a:r>
              <a:rPr lang="fr-FR" dirty="0"/>
              <a:t>: 1/</a:t>
            </a:r>
            <a:r>
              <a:rPr lang="fr-FR" dirty="0" err="1"/>
              <a:t>CondensateurEq</a:t>
            </a:r>
            <a:r>
              <a:rPr lang="fr-FR" dirty="0"/>
              <a:t> = 1/C1 + 1/C2 + 1/C3 … + 1/</a:t>
            </a:r>
            <a:r>
              <a:rPr lang="fr-FR" dirty="0" err="1"/>
              <a:t>Cn</a:t>
            </a:r>
            <a:endParaRPr lang="fr-FR" dirty="0"/>
          </a:p>
          <a:p>
            <a:r>
              <a:rPr lang="fr-FR" b="1" dirty="0" err="1"/>
              <a:t>Parallele</a:t>
            </a:r>
            <a:r>
              <a:rPr lang="fr-FR" dirty="0"/>
              <a:t> : </a:t>
            </a:r>
            <a:r>
              <a:rPr lang="fr-FR" dirty="0" err="1"/>
              <a:t>CondensateurEq</a:t>
            </a:r>
            <a:r>
              <a:rPr lang="fr-FR" dirty="0"/>
              <a:t>  = C + C2 + C3 … + </a:t>
            </a:r>
            <a:r>
              <a:rPr lang="fr-FR" dirty="0" err="1"/>
              <a:t>Cn</a:t>
            </a:r>
            <a:endParaRPr lang="fr-FR" dirty="0"/>
          </a:p>
          <a:p>
            <a:endParaRPr lang="fr-FR" dirty="0"/>
          </a:p>
          <a:p>
            <a:r>
              <a:rPr lang="fr-FR" dirty="0"/>
              <a:t>Et pour les inductance : </a:t>
            </a:r>
          </a:p>
          <a:p>
            <a:r>
              <a:rPr lang="fr-FR" b="1" dirty="0" err="1"/>
              <a:t>Serie</a:t>
            </a:r>
            <a:r>
              <a:rPr lang="fr-FR" b="1" dirty="0"/>
              <a:t> </a:t>
            </a:r>
            <a:r>
              <a:rPr lang="fr-FR" dirty="0"/>
              <a:t>: </a:t>
            </a:r>
            <a:r>
              <a:rPr lang="fr-FR" dirty="0" err="1"/>
              <a:t>Leq</a:t>
            </a:r>
            <a:r>
              <a:rPr lang="fr-FR" dirty="0"/>
              <a:t>= L1 + L2 + L3 … + Ln</a:t>
            </a:r>
          </a:p>
          <a:p>
            <a:r>
              <a:rPr lang="fr-FR" b="1" dirty="0" err="1"/>
              <a:t>Parallele</a:t>
            </a:r>
            <a:r>
              <a:rPr lang="fr-FR" dirty="0"/>
              <a:t> : 1/</a:t>
            </a:r>
            <a:r>
              <a:rPr lang="fr-FR" dirty="0" err="1"/>
              <a:t>Leq</a:t>
            </a:r>
            <a:r>
              <a:rPr lang="fr-FR" dirty="0"/>
              <a:t>= 1/L1 + 1/L2 + 1/L3 … + 1/Ln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542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Kirchhof</a:t>
            </a:r>
            <a:r>
              <a:rPr lang="fr-FR" dirty="0"/>
              <a:t> a aussi mis en évidence le pont diviseur de tension souvent appelé pont de </a:t>
            </a:r>
            <a:r>
              <a:rPr lang="fr-FR" dirty="0" err="1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loi de </a:t>
            </a:r>
            <a:r>
              <a:rPr lang="fr-FR" dirty="0" err="1"/>
              <a:t>kirchhoff</a:t>
            </a:r>
            <a:r>
              <a:rPr lang="fr-FR" dirty="0"/>
              <a:t> sur les ponts diviseur de tension : https://fr.wikiversity.org/wiki/Loi_de_Kirchhoff/Pont_diviseur_de_tension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4729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Kirchhof</a:t>
            </a:r>
            <a:r>
              <a:rPr lang="fr-FR" dirty="0"/>
              <a:t> a aussi mis en évidence le pont diviseur de tension souvent appelé pont de </a:t>
            </a:r>
            <a:r>
              <a:rPr lang="fr-FR" dirty="0" err="1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loi de </a:t>
            </a:r>
            <a:r>
              <a:rPr lang="fr-FR" dirty="0" err="1"/>
              <a:t>kirchhoff</a:t>
            </a:r>
            <a:r>
              <a:rPr lang="fr-FR" dirty="0"/>
              <a:t> sur les ponts diviseur de tension : https://fr.wikiversity.org/wiki/Loi_de_Kirchhoff/Pont_diviseur_de_tension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762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Kirchhof</a:t>
            </a:r>
            <a:r>
              <a:rPr lang="fr-FR" dirty="0"/>
              <a:t> a aussi mis en évidence le pont diviseur de tension souvent appelé pont de </a:t>
            </a:r>
            <a:r>
              <a:rPr lang="fr-FR" dirty="0" err="1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loi de </a:t>
            </a:r>
            <a:r>
              <a:rPr lang="fr-FR" dirty="0" err="1"/>
              <a:t>kirchhoff</a:t>
            </a:r>
            <a:r>
              <a:rPr lang="fr-FR" dirty="0"/>
              <a:t> sur les ponts diviseur de tension : https://fr.wikiversity.org/wiki/Loi_de_Kirchhoff/Pont_diviseur_de_tension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8751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Kirchhof</a:t>
            </a:r>
            <a:r>
              <a:rPr lang="fr-FR" dirty="0"/>
              <a:t> a aussi mis en évidence le pont diviseur de tension souvent appelé pont de </a:t>
            </a:r>
            <a:r>
              <a:rPr lang="fr-FR" dirty="0" err="1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loi de </a:t>
            </a:r>
            <a:r>
              <a:rPr lang="fr-FR" dirty="0" err="1"/>
              <a:t>kirchhoff</a:t>
            </a:r>
            <a:r>
              <a:rPr lang="fr-FR" dirty="0"/>
              <a:t> sur les ponts diviseur de tension : https://fr.wikiversity.org/wiki/Loi_de_Kirchhoff/Pont_diviseur_de_tension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04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D20A-A831-4DC2-ADA6-D7371A68BF69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453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949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752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847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3774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10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6343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L’ensemble des ports Analogiques possèdent des </a:t>
            </a:r>
            <a:r>
              <a:rPr lang="fr-FR" i="1" dirty="0"/>
              <a:t>DEFINE </a:t>
            </a:r>
            <a:r>
              <a:rPr lang="fr-FR" i="0" dirty="0"/>
              <a:t>pour facilité leur nommage lors du développement . </a:t>
            </a:r>
          </a:p>
          <a:p>
            <a:r>
              <a:rPr lang="fr-FR" i="0" dirty="0"/>
              <a:t>Ces define sont implicitement inclus lors de la compilation et </a:t>
            </a:r>
            <a:r>
              <a:rPr lang="fr-FR" i="0" dirty="0" err="1"/>
              <a:t>séléctionnés</a:t>
            </a:r>
            <a:r>
              <a:rPr lang="fr-FR" i="0" dirty="0"/>
              <a:t> en fonction du choix de la carte effectué pour la compilation du binaire a </a:t>
            </a:r>
            <a:r>
              <a:rPr lang="fr-FR" i="0" dirty="0" err="1"/>
              <a:t>televerser</a:t>
            </a:r>
            <a:endParaRPr lang="fr-FR" i="0" dirty="0"/>
          </a:p>
          <a:p>
            <a:r>
              <a:rPr lang="fr-FR" i="0" dirty="0"/>
              <a:t>Les IO analogique se nomment </a:t>
            </a:r>
            <a:r>
              <a:rPr lang="fr-FR" i="1" dirty="0"/>
              <a:t>: A0, A1, A2, A5, Ax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974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264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762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3D20A-A831-4DC2-ADA6-D7371A68BF69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0011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4575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034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18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3467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PIC32 </a:t>
            </a:r>
            <a:r>
              <a:rPr lang="fr-FR" dirty="0" err="1"/>
              <a:t>pinguino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https://www.olimex.com/Products/Duino/PIC32/PIC32-PINGUINO/open-source-hardware</a:t>
            </a:r>
            <a:endParaRPr lang="fr-FR" dirty="0"/>
          </a:p>
          <a:p>
            <a:r>
              <a:rPr lang="fr-FR" dirty="0"/>
              <a:t>PIC32 </a:t>
            </a:r>
            <a:r>
              <a:rPr lang="fr-FR" dirty="0" err="1"/>
              <a:t>pinguino</a:t>
            </a:r>
            <a:r>
              <a:rPr lang="fr-FR" dirty="0"/>
              <a:t> MX220 :</a:t>
            </a:r>
            <a:r>
              <a:rPr lang="fr-FR" dirty="0">
                <a:hlinkClick r:id="rId4"/>
              </a:rPr>
              <a:t>https://www.olimex.com/Products/Duino/PIC32/PIC32-PINGUINO-MX220/open-source-hardware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Pinguino</a:t>
            </a:r>
            <a:r>
              <a:rPr lang="fr-FR" dirty="0"/>
              <a:t> sur </a:t>
            </a:r>
            <a:r>
              <a:rPr lang="fr-FR" dirty="0" err="1"/>
              <a:t>arduino</a:t>
            </a:r>
            <a:r>
              <a:rPr lang="fr-FR" dirty="0"/>
              <a:t> ide :</a:t>
            </a:r>
            <a:r>
              <a:rPr lang="fr-FR" dirty="0">
                <a:hlinkClick r:id="rId5"/>
              </a:rPr>
              <a:t>https://github.com/OLIMEX/</a:t>
            </a:r>
            <a:r>
              <a:rPr lang="fr-FR" dirty="0" err="1">
                <a:hlinkClick r:id="rId5"/>
              </a:rPr>
              <a:t>Arduino_configurations</a:t>
            </a:r>
            <a:r>
              <a:rPr lang="fr-FR" dirty="0">
                <a:hlinkClick r:id="rId5"/>
              </a:rPr>
              <a:t>/</a:t>
            </a:r>
            <a:r>
              <a:rPr lang="fr-FR" dirty="0" err="1">
                <a:hlinkClick r:id="rId5"/>
              </a:rPr>
              <a:t>tree</a:t>
            </a:r>
            <a:r>
              <a:rPr lang="fr-FR" dirty="0">
                <a:hlinkClick r:id="rId5"/>
              </a:rPr>
              <a:t>/master/PIC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6478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886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0450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2067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083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053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0838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762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322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2494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5678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*</a:t>
            </a:r>
            <a:r>
              <a:rPr lang="fr-FR" dirty="0"/>
              <a:t>simule que les sorties </a:t>
            </a:r>
            <a:r>
              <a:rPr lang="fr-FR" dirty="0" err="1"/>
              <a:t>Serial.print</a:t>
            </a:r>
            <a:r>
              <a:rPr lang="fr-FR" dirty="0"/>
              <a:t> , </a:t>
            </a:r>
            <a:r>
              <a:rPr lang="fr-FR" dirty="0" err="1"/>
              <a:t>analogWrite</a:t>
            </a:r>
            <a:r>
              <a:rPr lang="fr-FR" dirty="0"/>
              <a:t>,</a:t>
            </a:r>
            <a:r>
              <a:rPr lang="fr-FR" baseline="0" dirty="0"/>
              <a:t> …, </a:t>
            </a:r>
            <a:r>
              <a:rPr lang="fr-FR" b="1" dirty="0"/>
              <a:t>pas les entrées </a:t>
            </a:r>
            <a:r>
              <a:rPr lang="fr-FR" dirty="0" err="1"/>
              <a:t>analogRead</a:t>
            </a:r>
            <a:r>
              <a:rPr lang="fr-FR" dirty="0"/>
              <a:t>, </a:t>
            </a:r>
            <a:r>
              <a:rPr lang="fr-FR" dirty="0" err="1"/>
              <a:t>Serial.readLine</a:t>
            </a:r>
            <a:r>
              <a:rPr lang="fr-FR" dirty="0"/>
              <a:t>,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65</a:t>
            </a:fld>
            <a:endParaRPr lang="fr-F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8711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0465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6567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420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4997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85708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Simutron</a:t>
            </a:r>
            <a:r>
              <a:rPr lang="fr-FR" dirty="0"/>
              <a:t> : </a:t>
            </a:r>
            <a:r>
              <a:rPr lang="fr-FR" dirty="0">
                <a:hlinkClick r:id="rId3"/>
              </a:rPr>
              <a:t>https://sourceforge.net/projects/simutron/</a:t>
            </a:r>
            <a:endParaRPr lang="fr-FR" dirty="0"/>
          </a:p>
          <a:p>
            <a:r>
              <a:rPr lang="fr-FR" dirty="0" err="1"/>
              <a:t>Picsim</a:t>
            </a:r>
            <a:r>
              <a:rPr lang="fr-FR" dirty="0"/>
              <a:t> : </a:t>
            </a:r>
            <a:r>
              <a:rPr lang="fr-FR" dirty="0">
                <a:hlinkClick r:id="rId4"/>
              </a:rPr>
              <a:t>https://sourceforge.net/projects/picsim/</a:t>
            </a:r>
            <a:endParaRPr lang="fr-FR" dirty="0"/>
          </a:p>
          <a:p>
            <a:r>
              <a:rPr lang="fr-FR" dirty="0" err="1"/>
              <a:t>Simulide:</a:t>
            </a:r>
            <a:r>
              <a:rPr lang="fr-FR" dirty="0" err="1">
                <a:hlinkClick r:id="rId5"/>
              </a:rPr>
              <a:t>https</a:t>
            </a:r>
            <a:r>
              <a:rPr lang="fr-FR" dirty="0">
                <a:hlinkClick r:id="rId5"/>
              </a:rPr>
              <a:t>://sourceforge.net/</a:t>
            </a:r>
            <a:r>
              <a:rPr lang="fr-FR" dirty="0" err="1">
                <a:hlinkClick r:id="rId5"/>
              </a:rPr>
              <a:t>projects</a:t>
            </a:r>
            <a:r>
              <a:rPr lang="fr-FR" dirty="0">
                <a:hlinkClick r:id="rId5"/>
              </a:rPr>
              <a:t>/</a:t>
            </a:r>
            <a:r>
              <a:rPr lang="fr-FR" dirty="0" err="1">
                <a:hlinkClick r:id="rId5"/>
              </a:rPr>
              <a:t>simulide</a:t>
            </a:r>
            <a:r>
              <a:rPr lang="fr-FR" dirty="0">
                <a:hlinkClick r:id="rId5"/>
              </a:rPr>
              <a:t>/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5629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9575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7765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9256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07333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02352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264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1240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0960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2993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0121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5370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3942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0860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1090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93591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6477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9139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6840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92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93986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8275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5451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9887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4868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94</a:t>
            </a:fld>
            <a:endParaRPr lang="fr-FR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6756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le</a:t>
            </a:r>
            <a:r>
              <a:rPr lang="fr-FR" baseline="0" dirty="0"/>
              <a:t> cas de certaines cartes Serial1, Serial2, Serial2, Serial3, Serial4 sont disponible pour les ports </a:t>
            </a:r>
            <a:r>
              <a:rPr lang="fr-FR" baseline="0" dirty="0" err="1"/>
              <a:t>serie</a:t>
            </a:r>
            <a:r>
              <a:rPr lang="fr-FR" baseline="0" dirty="0"/>
              <a:t> </a:t>
            </a:r>
            <a:r>
              <a:rPr lang="fr-FR" baseline="0" dirty="0" err="1"/>
              <a:t>materiel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96</a:t>
            </a:fld>
            <a:endParaRPr lang="fr-FR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le</a:t>
            </a:r>
            <a:r>
              <a:rPr lang="fr-FR" baseline="0" dirty="0"/>
              <a:t> cas de certaines cartes Serial1, Serial2, Serial2, Serial3, Serial4 sont disponible pour les ports </a:t>
            </a:r>
            <a:r>
              <a:rPr lang="fr-FR" baseline="0" dirty="0" err="1"/>
              <a:t>serie</a:t>
            </a:r>
            <a:r>
              <a:rPr lang="fr-FR" baseline="0" dirty="0"/>
              <a:t> </a:t>
            </a:r>
            <a:r>
              <a:rPr lang="fr-FR" baseline="0" dirty="0" err="1"/>
              <a:t>materiel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97</a:t>
            </a:fld>
            <a:endParaRPr lang="fr-FR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le</a:t>
            </a:r>
            <a:r>
              <a:rPr lang="fr-FR" baseline="0" dirty="0"/>
              <a:t> cas de certaines cartes Serial1, Serial2, Serial2, Serial3, Serial4 sont disponible pour les ports </a:t>
            </a:r>
            <a:r>
              <a:rPr lang="fr-FR" baseline="0" dirty="0" err="1"/>
              <a:t>serie</a:t>
            </a:r>
            <a:r>
              <a:rPr lang="fr-FR" baseline="0" dirty="0"/>
              <a:t> </a:t>
            </a:r>
            <a:r>
              <a:rPr lang="fr-FR" baseline="0" dirty="0" err="1"/>
              <a:t>materiel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98</a:t>
            </a:fld>
            <a:endParaRPr lang="fr-FR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D817F-7D21-45EE-877A-33D44A726BA0}" type="slidenum">
              <a:rPr lang="fr-FR" smtClean="0"/>
              <a:pPr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18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pizplomb.fr/" TargetMode="Externa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20916814">
            <a:off x="2858207" y="1715653"/>
            <a:ext cx="6422590" cy="642942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Permanent Marker" pitchFamily="2" charset="0"/>
                <a:ea typeface="Permanent Marker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0" y="4929198"/>
            <a:ext cx="9144000" cy="75564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support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FD6E48-D5A5-4DB1-B517-6505E848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3038475" cy="3800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2491F7-D960-4141-8829-AC1FE238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3038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285728"/>
            <a:ext cx="7429520" cy="107157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04" y="1500174"/>
            <a:ext cx="7286676" cy="4786346"/>
          </a:xfrm>
        </p:spPr>
        <p:txBody>
          <a:bodyPr/>
          <a:lstStyle>
            <a:lvl1pPr>
              <a:buFont typeface="Wingdings" pitchFamily="2" charset="2"/>
              <a:buChar char="q"/>
              <a:defRPr/>
            </a:lvl1pPr>
            <a:lvl2pPr marL="9715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lvl2pPr>
            <a:lvl3pPr>
              <a:buNone/>
              <a:defRPr/>
            </a:lvl3pPr>
            <a:lvl5pPr>
              <a:defRPr/>
            </a:lvl5pPr>
            <a:lvl6pPr marL="454025" indent="-228600">
              <a:buSzPct val="119000"/>
              <a:buFont typeface="Wingdings" pitchFamily="2" charset="2"/>
              <a:buChar char="C"/>
              <a:defRPr sz="2400"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573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285728"/>
            <a:ext cx="7429520" cy="107157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71604" y="1500174"/>
            <a:ext cx="7286676" cy="478634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q"/>
              <a:defRPr/>
            </a:lvl1pPr>
            <a:lvl2pPr marL="971550" marR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lvl2pPr>
            <a:lvl3pPr>
              <a:buNone/>
              <a:defRPr/>
            </a:lvl3pPr>
            <a:lvl5pPr>
              <a:defRPr/>
            </a:lvl5pPr>
            <a:lvl6pPr marL="454025" indent="-228600">
              <a:buSzPct val="119000"/>
              <a:buFont typeface="Wingdings" pitchFamily="2" charset="2"/>
              <a:buChar char="C"/>
              <a:defRPr sz="2400"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062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15/11/2019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3" descr="C:\Users\Alex\Desktop\39987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2857496"/>
            <a:ext cx="4403463" cy="4572032"/>
          </a:xfrm>
          <a:prstGeom prst="rect">
            <a:avLst/>
          </a:prstGeom>
          <a:noFill/>
        </p:spPr>
      </p:pic>
      <p:sp>
        <p:nvSpPr>
          <p:cNvPr id="17" name="Espace réservé du contenu 11"/>
          <p:cNvSpPr>
            <a:spLocks noGrp="1"/>
          </p:cNvSpPr>
          <p:nvPr>
            <p:ph sz="quarter" idx="13" hasCustomPrompt="1"/>
          </p:nvPr>
        </p:nvSpPr>
        <p:spPr>
          <a:xfrm rot="160723">
            <a:off x="6035526" y="3985042"/>
            <a:ext cx="2452946" cy="2459816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2000" baseline="30000">
                <a:latin typeface="Permanent Marker" pitchFamily="2" charset="0"/>
                <a:ea typeface="Permanent Marker" pitchFamily="2" charset="0"/>
              </a:defRPr>
            </a:lvl1pPr>
            <a:lvl2pPr marL="358775" indent="-177800">
              <a:buFont typeface="Permanent Marker" panose="02000000000000000000" pitchFamily="2" charset="0"/>
              <a:buChar char="–"/>
              <a:defRPr sz="16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4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2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2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2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200">
                <a:latin typeface="Permanent Marker" pitchFamily="2" charset="0"/>
                <a:ea typeface="Permanent Marker" pitchFamily="2" charset="0"/>
              </a:defRPr>
            </a:lvl7pPr>
            <a:lvl8pPr>
              <a:defRPr sz="1200">
                <a:latin typeface="Permanent Marker" pitchFamily="2" charset="0"/>
                <a:ea typeface="Permanent Marker" pitchFamily="2" charset="0"/>
              </a:defRPr>
            </a:lvl8pPr>
            <a:lvl9pPr>
              <a:defRPr sz="12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665134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6215106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2264" y="1857364"/>
            <a:ext cx="2571736" cy="2682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11"/>
          <p:cNvSpPr>
            <a:spLocks noGrp="1"/>
          </p:cNvSpPr>
          <p:nvPr>
            <p:ph sz="quarter" idx="13" hasCustomPrompt="1"/>
          </p:nvPr>
        </p:nvSpPr>
        <p:spPr>
          <a:xfrm rot="160723">
            <a:off x="6789172" y="2148452"/>
            <a:ext cx="2071044" cy="2002477"/>
          </a:xfrm>
          <a:noFill/>
          <a:ln>
            <a:noFill/>
          </a:ln>
        </p:spPr>
        <p:txBody>
          <a:bodyPr>
            <a:normAutofit/>
          </a:bodyPr>
          <a:lstStyle>
            <a:lvl1pPr marL="171450" indent="-171450">
              <a:buFont typeface="Arial" panose="020B0604020202020204" pitchFamily="34" charset="0"/>
              <a:buChar char="•"/>
              <a:defRPr sz="1600" baseline="30000">
                <a:latin typeface="Permanent Marker" pitchFamily="2" charset="0"/>
                <a:ea typeface="Permanent Marker" pitchFamily="2" charset="0"/>
              </a:defRPr>
            </a:lvl1pPr>
            <a:lvl2pPr marL="411162" indent="-228600">
              <a:buFont typeface="Permanent Marker" panose="02000000000000000000" pitchFamily="2" charset="0"/>
              <a:buChar char="–"/>
              <a:defRPr sz="11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1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1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1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1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100">
                <a:latin typeface="Permanent Marker" pitchFamily="2" charset="0"/>
                <a:ea typeface="Permanent Marker" pitchFamily="2" charset="0"/>
              </a:defRPr>
            </a:lvl7pPr>
            <a:lvl8pPr>
              <a:defRPr sz="1100">
                <a:latin typeface="Permanent Marker" pitchFamily="2" charset="0"/>
                <a:ea typeface="Permanent Marker" pitchFamily="2" charset="0"/>
              </a:defRPr>
            </a:lvl8pPr>
            <a:lvl9pPr>
              <a:defRPr sz="11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881811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5000660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8" y="1214422"/>
            <a:ext cx="3714744" cy="4321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contenu 11"/>
          <p:cNvSpPr>
            <a:spLocks noGrp="1"/>
          </p:cNvSpPr>
          <p:nvPr>
            <p:ph sz="quarter" idx="14" hasCustomPrompt="1"/>
          </p:nvPr>
        </p:nvSpPr>
        <p:spPr>
          <a:xfrm rot="160723">
            <a:off x="5656857" y="1641906"/>
            <a:ext cx="2992530" cy="3219122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1005727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5000660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628" y="1608058"/>
            <a:ext cx="4429156" cy="410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contenu 11"/>
          <p:cNvSpPr>
            <a:spLocks noGrp="1"/>
          </p:cNvSpPr>
          <p:nvPr>
            <p:ph sz="quarter" idx="14" hasCustomPrompt="1"/>
          </p:nvPr>
        </p:nvSpPr>
        <p:spPr>
          <a:xfrm rot="160723">
            <a:off x="5359727" y="2007319"/>
            <a:ext cx="3435292" cy="3219122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2926323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5000660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1214421"/>
            <a:ext cx="4143404" cy="528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contenu 11"/>
          <p:cNvSpPr>
            <a:spLocks noGrp="1"/>
          </p:cNvSpPr>
          <p:nvPr>
            <p:ph sz="quarter" idx="14" hasCustomPrompt="1"/>
          </p:nvPr>
        </p:nvSpPr>
        <p:spPr>
          <a:xfrm>
            <a:off x="5572133" y="1714488"/>
            <a:ext cx="3071834" cy="3857652"/>
          </a:xfrm>
          <a:noFill/>
          <a:ln>
            <a:noFill/>
          </a:ln>
          <a:scene3d>
            <a:camera prst="orthographicFront">
              <a:rot lat="0" lon="0" rev="21594000"/>
            </a:camera>
            <a:lightRig rig="threePt" dir="t"/>
          </a:scene3d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1948966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5000660" cy="52864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854381"/>
            <a:ext cx="4143404" cy="1854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contenu 11"/>
          <p:cNvSpPr>
            <a:spLocks noGrp="1"/>
          </p:cNvSpPr>
          <p:nvPr>
            <p:ph sz="quarter" idx="14" hasCustomPrompt="1"/>
          </p:nvPr>
        </p:nvSpPr>
        <p:spPr>
          <a:xfrm>
            <a:off x="5436096" y="1052736"/>
            <a:ext cx="3279308" cy="1401652"/>
          </a:xfrm>
          <a:noFill/>
          <a:ln>
            <a:noFill/>
          </a:ln>
          <a:scene3d>
            <a:camera prst="orthographicFront">
              <a:rot lat="0" lon="0" rev="21594000"/>
            </a:camera>
            <a:lightRig rig="threePt" dir="t"/>
          </a:scene3d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049C3CA9-84D7-465A-95C4-46CCE7FA83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276873"/>
            <a:ext cx="414340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ce réservé du contenu 11">
            <a:extLst>
              <a:ext uri="{FF2B5EF4-FFF2-40B4-BE49-F238E27FC236}">
                <a16:creationId xmlns:a16="http://schemas.microsoft.com/office/drawing/2014/main" id="{BCA8687E-A637-4B5F-A401-BBB1A8950EB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436096" y="2767998"/>
            <a:ext cx="3279308" cy="3613330"/>
          </a:xfrm>
          <a:noFill/>
          <a:ln>
            <a:noFill/>
          </a:ln>
          <a:scene3d>
            <a:camera prst="orthographicFront">
              <a:rot lat="0" lon="0" rev="21594000"/>
            </a:camera>
            <a:lightRig rig="threePt" dir="t"/>
          </a:scene3d>
        </p:spPr>
        <p:txBody>
          <a:bodyPr>
            <a:normAutofit/>
          </a:bodyPr>
          <a:lstStyle>
            <a:lvl1pPr>
              <a:defRPr sz="2400" baseline="30000">
                <a:latin typeface="Permanent Marker" pitchFamily="2" charset="0"/>
                <a:ea typeface="Permanent Marker" pitchFamily="2" charset="0"/>
              </a:defRPr>
            </a:lvl1pPr>
            <a:lvl2pPr marL="365125" indent="-182563">
              <a:defRPr sz="1800">
                <a:latin typeface="Permanent Marker" pitchFamily="2" charset="0"/>
                <a:ea typeface="Permanent Marker" pitchFamily="2" charset="0"/>
              </a:defRPr>
            </a:lvl2pPr>
            <a:lvl3pPr marL="450850" indent="-139700">
              <a:defRPr sz="1600">
                <a:latin typeface="Permanent Marker" pitchFamily="2" charset="0"/>
                <a:ea typeface="Permanent Marker" pitchFamily="2" charset="0"/>
              </a:defRPr>
            </a:lvl3pPr>
            <a:lvl4pPr marL="534988" indent="-147638">
              <a:defRPr sz="1400">
                <a:latin typeface="Permanent Marker" pitchFamily="2" charset="0"/>
                <a:ea typeface="Permanent Marker" pitchFamily="2" charset="0"/>
              </a:defRPr>
            </a:lvl4pPr>
            <a:lvl5pPr marL="717550" indent="-182563">
              <a:defRPr sz="1400">
                <a:latin typeface="Permanent Marker" pitchFamily="2" charset="0"/>
                <a:ea typeface="Permanent Marker" pitchFamily="2" charset="0"/>
              </a:defRPr>
            </a:lvl5pPr>
            <a:lvl6pPr marL="903288" indent="-228600">
              <a:defRPr sz="1400">
                <a:latin typeface="Permanent Marker" pitchFamily="2" charset="0"/>
                <a:ea typeface="Permanent Marker" pitchFamily="2" charset="0"/>
              </a:defRPr>
            </a:lvl6pPr>
            <a:lvl7pPr marL="987425" indent="-228600">
              <a:defRPr sz="1400">
                <a:latin typeface="Permanent Marker" pitchFamily="2" charset="0"/>
                <a:ea typeface="Permanent Marker" pitchFamily="2" charset="0"/>
              </a:defRPr>
            </a:lvl7pPr>
            <a:lvl8pPr>
              <a:defRPr sz="1400">
                <a:latin typeface="Permanent Marker" pitchFamily="2" charset="0"/>
                <a:ea typeface="Permanent Marker" pitchFamily="2" charset="0"/>
              </a:defRPr>
            </a:lvl8pPr>
            <a:lvl9pPr>
              <a:defRPr sz="1400">
                <a:latin typeface="Permanent Marker" pitchFamily="2" charset="0"/>
                <a:ea typeface="Permanent Marker" pitchFamily="2" charset="0"/>
              </a:defRPr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467468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8572560" cy="17145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/>
          <p:cNvSpPr>
            <a:spLocks noGrp="1"/>
          </p:cNvSpPr>
          <p:nvPr>
            <p:ph type="body" idx="13"/>
          </p:nvPr>
        </p:nvSpPr>
        <p:spPr>
          <a:xfrm>
            <a:off x="214282" y="2928934"/>
            <a:ext cx="4283106" cy="639762"/>
          </a:xfrm>
        </p:spPr>
        <p:txBody>
          <a:bodyPr/>
          <a:lstStyle/>
          <a:p>
            <a:pPr lvl="0" algn="r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4645025" y="2928934"/>
            <a:ext cx="4284693" cy="6397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contenu 9"/>
          <p:cNvSpPr>
            <a:spLocks noGrp="1"/>
          </p:cNvSpPr>
          <p:nvPr>
            <p:ph sz="quarter" idx="4" hasCustomPrompt="1"/>
          </p:nvPr>
        </p:nvSpPr>
        <p:spPr>
          <a:xfrm>
            <a:off x="6286511" y="3643314"/>
            <a:ext cx="1928827" cy="2643206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algn="ctr">
              <a:buNone/>
            </a:pPr>
            <a:r>
              <a:rPr lang="fr-FR" dirty="0"/>
              <a:t>NON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NON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OUI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OUI</a:t>
            </a:r>
          </a:p>
        </p:txBody>
      </p:sp>
      <p:sp>
        <p:nvSpPr>
          <p:cNvPr id="13" name="Double flèche horizontale 12"/>
          <p:cNvSpPr/>
          <p:nvPr/>
        </p:nvSpPr>
        <p:spPr>
          <a:xfrm>
            <a:off x="3357554" y="3571876"/>
            <a:ext cx="2428892" cy="5000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Flush cache / TMP</a:t>
            </a:r>
          </a:p>
        </p:txBody>
      </p:sp>
      <p:sp>
        <p:nvSpPr>
          <p:cNvPr id="14" name="Double flèche horizontale 13"/>
          <p:cNvSpPr/>
          <p:nvPr/>
        </p:nvSpPr>
        <p:spPr>
          <a:xfrm>
            <a:off x="3357554" y="4357694"/>
            <a:ext cx="2428892" cy="5000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Flush </a:t>
            </a:r>
            <a:r>
              <a:rPr lang="fr-FR" dirty="0" err="1"/>
              <a:t>permalink</a:t>
            </a:r>
            <a:endParaRPr lang="fr-FR" dirty="0"/>
          </a:p>
        </p:txBody>
      </p:sp>
      <p:sp>
        <p:nvSpPr>
          <p:cNvPr id="15" name="Double flèche horizontale 14"/>
          <p:cNvSpPr/>
          <p:nvPr/>
        </p:nvSpPr>
        <p:spPr>
          <a:xfrm>
            <a:off x="3357554" y="5072074"/>
            <a:ext cx="2428892" cy="5000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Options </a:t>
            </a:r>
            <a:r>
              <a:rPr lang="fr-FR" sz="1100" dirty="0"/>
              <a:t>(</a:t>
            </a:r>
            <a:r>
              <a:rPr lang="fr-FR" sz="1100" dirty="0" err="1"/>
              <a:t>wp</a:t>
            </a:r>
            <a:r>
              <a:rPr lang="fr-FR" sz="1100" dirty="0"/>
              <a:t> </a:t>
            </a:r>
            <a:r>
              <a:rPr lang="fr-FR" sz="1100" dirty="0" err="1"/>
              <a:t>db</a:t>
            </a:r>
            <a:r>
              <a:rPr lang="fr-FR" sz="1100" dirty="0"/>
              <a:t>)</a:t>
            </a:r>
            <a:endParaRPr lang="fr-FR" dirty="0"/>
          </a:p>
        </p:txBody>
      </p:sp>
      <p:sp>
        <p:nvSpPr>
          <p:cNvPr id="16" name="Double flèche horizontale 15"/>
          <p:cNvSpPr/>
          <p:nvPr/>
        </p:nvSpPr>
        <p:spPr>
          <a:xfrm>
            <a:off x="3357554" y="5786454"/>
            <a:ext cx="2428892" cy="5000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tables</a:t>
            </a:r>
            <a:r>
              <a:rPr lang="fr-FR" sz="1100" dirty="0"/>
              <a:t>(</a:t>
            </a:r>
            <a:r>
              <a:rPr lang="fr-FR" sz="1100" dirty="0" err="1"/>
              <a:t>wp</a:t>
            </a:r>
            <a:r>
              <a:rPr lang="fr-FR" sz="1100" dirty="0"/>
              <a:t> </a:t>
            </a:r>
            <a:r>
              <a:rPr lang="fr-FR" sz="1100" dirty="0" err="1"/>
              <a:t>db</a:t>
            </a:r>
            <a:r>
              <a:rPr lang="fr-FR" sz="1100" dirty="0"/>
              <a:t>)</a:t>
            </a:r>
            <a:endParaRPr lang="fr-FR" dirty="0"/>
          </a:p>
        </p:txBody>
      </p:sp>
      <p:sp>
        <p:nvSpPr>
          <p:cNvPr id="17" name="Espace réservé du contenu 9"/>
          <p:cNvSpPr>
            <a:spLocks noGrp="1"/>
          </p:cNvSpPr>
          <p:nvPr>
            <p:ph sz="quarter" idx="14" hasCustomPrompt="1"/>
          </p:nvPr>
        </p:nvSpPr>
        <p:spPr>
          <a:xfrm>
            <a:off x="714347" y="3643314"/>
            <a:ext cx="1928827" cy="2643206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algn="ctr">
              <a:buNone/>
            </a:pPr>
            <a:r>
              <a:rPr lang="fr-FR" dirty="0"/>
              <a:t>NON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NON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OUI</a:t>
            </a:r>
          </a:p>
          <a:p>
            <a:pPr algn="ctr">
              <a:buNone/>
            </a:pPr>
            <a:endParaRPr lang="fr-FR" dirty="0"/>
          </a:p>
          <a:p>
            <a:pPr algn="ctr">
              <a:buNone/>
            </a:pPr>
            <a:r>
              <a:rPr lang="fr-FR" dirty="0"/>
              <a:t>OUI</a:t>
            </a:r>
          </a:p>
        </p:txBody>
      </p:sp>
    </p:spTree>
    <p:extLst>
      <p:ext uri="{BB962C8B-B14F-4D97-AF65-F5344CB8AC3E}">
        <p14:creationId xmlns:p14="http://schemas.microsoft.com/office/powerpoint/2010/main" val="2608763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85720" y="1142984"/>
            <a:ext cx="8572560" cy="17145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7"/>
          <p:cNvSpPr>
            <a:spLocks noGrp="1"/>
          </p:cNvSpPr>
          <p:nvPr>
            <p:ph type="body" idx="13"/>
          </p:nvPr>
        </p:nvSpPr>
        <p:spPr>
          <a:xfrm>
            <a:off x="214282" y="2928934"/>
            <a:ext cx="4283106" cy="639762"/>
          </a:xfrm>
        </p:spPr>
        <p:txBody>
          <a:bodyPr/>
          <a:lstStyle/>
          <a:p>
            <a:pPr lvl="0" algn="r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4645025" y="2928934"/>
            <a:ext cx="4284693" cy="63976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2168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GRAPH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20916814">
            <a:off x="2858207" y="718234"/>
            <a:ext cx="6422590" cy="642942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Permanent Marker" pitchFamily="2" charset="0"/>
                <a:ea typeface="Permanent Marker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0" y="4929198"/>
            <a:ext cx="9144000" cy="75564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support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FD6E48-D5A5-4DB1-B517-6505E8485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3038475" cy="3800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2491F7-D960-4141-8829-AC1FE238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392"/>
            <a:ext cx="3038475" cy="3800475"/>
          </a:xfrm>
          <a:prstGeom prst="rect">
            <a:avLst/>
          </a:prstGeom>
        </p:spPr>
      </p:pic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605480CA-9F4D-4759-810D-319284B10E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0814" y="2133599"/>
            <a:ext cx="4289425" cy="2447925"/>
          </a:xfrm>
          <a:noFill/>
          <a:ln>
            <a:noFill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597702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14282" y="1071546"/>
            <a:ext cx="4214842" cy="53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714876" y="1071546"/>
            <a:ext cx="4214842" cy="53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977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428310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214282" y="1785926"/>
            <a:ext cx="4283106" cy="464347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071546"/>
            <a:ext cx="428469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645025" y="1785926"/>
            <a:ext cx="4284693" cy="464347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00419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871543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214282" y="1785926"/>
            <a:ext cx="8715436" cy="464347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277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282" y="2432048"/>
            <a:ext cx="428310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214282" y="3143248"/>
            <a:ext cx="4283106" cy="32861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3275" indent="-228600">
              <a:defRPr sz="1800"/>
            </a:lvl3pPr>
            <a:lvl4pPr marL="1162050" indent="-228600">
              <a:defRPr sz="1600"/>
            </a:lvl4pPr>
            <a:lvl5pPr marL="1435100" indent="-228600">
              <a:defRPr sz="1600"/>
            </a:lvl5pPr>
            <a:lvl6pPr marL="1700213" indent="-228600">
              <a:defRPr sz="1600"/>
            </a:lvl6pPr>
            <a:lvl7pPr marL="1879600" indent="-228600"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2432048"/>
            <a:ext cx="428469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4" hasCustomPrompt="1"/>
          </p:nvPr>
        </p:nvSpPr>
        <p:spPr>
          <a:xfrm>
            <a:off x="214282" y="1071546"/>
            <a:ext cx="8786874" cy="12144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12" name="Espace réservé du contenu 3">
            <a:extLst>
              <a:ext uri="{FF2B5EF4-FFF2-40B4-BE49-F238E27FC236}">
                <a16:creationId xmlns:a16="http://schemas.microsoft.com/office/drawing/2014/main" id="{C922FC4E-3837-4485-8946-E9B3EF4B1D9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44008" y="3140968"/>
            <a:ext cx="4283106" cy="32861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3275" indent="-228600">
              <a:defRPr sz="1800"/>
            </a:lvl3pPr>
            <a:lvl4pPr marL="1162050" indent="-228600">
              <a:defRPr sz="1600"/>
            </a:lvl4pPr>
            <a:lvl5pPr marL="1435100" indent="-228600">
              <a:defRPr sz="1600"/>
            </a:lvl5pPr>
            <a:lvl6pPr marL="1700213" indent="-228600">
              <a:defRPr sz="1600"/>
            </a:lvl6pPr>
            <a:lvl7pPr marL="1879600" indent="-228600"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3056618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4283106" cy="639762"/>
          </a:xfrm>
        </p:spPr>
        <p:txBody>
          <a:bodyPr anchor="b"/>
          <a:lstStyle>
            <a:lvl1pPr marL="0" indent="0" algn="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071546"/>
            <a:ext cx="428469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9E7496A8-2C59-41FE-9BDC-E4E6D93312E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14282" y="1772816"/>
            <a:ext cx="4283106" cy="4656580"/>
          </a:xfrm>
          <a:solidFill>
            <a:schemeClr val="accent3">
              <a:lumMod val="40000"/>
              <a:lumOff val="60000"/>
              <a:alpha val="74000"/>
            </a:schemeClr>
          </a:solidFill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3275" indent="-228600">
              <a:defRPr sz="1800"/>
            </a:lvl3pPr>
            <a:lvl4pPr marL="1162050" indent="-228600">
              <a:defRPr sz="1600"/>
            </a:lvl4pPr>
            <a:lvl5pPr marL="1435100" indent="-228600">
              <a:defRPr sz="1600"/>
            </a:lvl5pPr>
            <a:lvl6pPr marL="1700213" indent="-228600">
              <a:defRPr sz="1600"/>
            </a:lvl6pPr>
            <a:lvl7pPr marL="1879600" indent="-228600"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C4C36E0C-06FE-4C12-98D7-323790C0B22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681382" y="1772816"/>
            <a:ext cx="4283106" cy="4656580"/>
          </a:xfrm>
          <a:solidFill>
            <a:schemeClr val="accent2">
              <a:lumMod val="40000"/>
              <a:lumOff val="60000"/>
              <a:alpha val="74000"/>
            </a:schemeClr>
          </a:solidFill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803275" indent="-228600">
              <a:defRPr sz="1800"/>
            </a:lvl3pPr>
            <a:lvl4pPr marL="1162050" indent="-228600">
              <a:defRPr sz="1600"/>
            </a:lvl4pPr>
            <a:lvl5pPr marL="1435100" indent="-228600">
              <a:defRPr sz="1600"/>
            </a:lvl5pPr>
            <a:lvl6pPr marL="1700213" indent="-228600">
              <a:defRPr sz="1600"/>
            </a:lvl6pPr>
            <a:lvl7pPr marL="1879600" indent="-228600"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</p:spTree>
    <p:extLst>
      <p:ext uri="{BB962C8B-B14F-4D97-AF65-F5344CB8AC3E}">
        <p14:creationId xmlns:p14="http://schemas.microsoft.com/office/powerpoint/2010/main" val="3373657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5929330"/>
            <a:ext cx="9144000" cy="78581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3" name="Espace réservé du texte 5"/>
          <p:cNvSpPr>
            <a:spLocks noGrp="1"/>
          </p:cNvSpPr>
          <p:nvPr>
            <p:ph type="body" idx="1" hasCustomPrompt="1"/>
          </p:nvPr>
        </p:nvSpPr>
        <p:spPr>
          <a:xfrm>
            <a:off x="607224" y="285728"/>
            <a:ext cx="3931920" cy="59116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half" idx="3" hasCustomPrompt="1"/>
          </p:nvPr>
        </p:nvSpPr>
        <p:spPr>
          <a:xfrm>
            <a:off x="4652169" y="285728"/>
            <a:ext cx="3931920" cy="59116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6" name="Espace réservé du contenu 8"/>
          <p:cNvSpPr>
            <a:spLocks noGrp="1"/>
          </p:cNvSpPr>
          <p:nvPr>
            <p:ph sz="quarter" idx="4"/>
          </p:nvPr>
        </p:nvSpPr>
        <p:spPr>
          <a:xfrm>
            <a:off x="4652169" y="944336"/>
            <a:ext cx="3931920" cy="27146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A5FB85DD-6AE1-406F-874E-24132DD2E3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1560" y="944336"/>
            <a:ext cx="3931920" cy="271462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1F8453A6-51ED-49FF-8B64-6AFC065F90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2988" y="3659188"/>
            <a:ext cx="3097212" cy="2433637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1" name="Espace réservé pour une image  19">
            <a:extLst>
              <a:ext uri="{FF2B5EF4-FFF2-40B4-BE49-F238E27FC236}">
                <a16:creationId xmlns:a16="http://schemas.microsoft.com/office/drawing/2014/main" id="{385F9501-521A-4891-89DF-1A2318D77F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48064" y="3645024"/>
            <a:ext cx="3097212" cy="2433637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291395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14282" y="1071546"/>
            <a:ext cx="6715172" cy="53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10" name="Espace réservé pour une image  8"/>
          <p:cNvSpPr>
            <a:spLocks noGrp="1"/>
          </p:cNvSpPr>
          <p:nvPr>
            <p:ph type="pic" sz="quarter" idx="13"/>
          </p:nvPr>
        </p:nvSpPr>
        <p:spPr>
          <a:xfrm>
            <a:off x="7143768" y="1143000"/>
            <a:ext cx="1785938" cy="2286000"/>
          </a:xfrm>
          <a:noFill/>
          <a:ln>
            <a:noFill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473116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214546" y="1071546"/>
            <a:ext cx="6715172" cy="5357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8" name="Espace réservé pour une image  8"/>
          <p:cNvSpPr>
            <a:spLocks noGrp="1"/>
          </p:cNvSpPr>
          <p:nvPr>
            <p:ph type="pic" sz="quarter" idx="13"/>
          </p:nvPr>
        </p:nvSpPr>
        <p:spPr>
          <a:xfrm>
            <a:off x="214282" y="1143000"/>
            <a:ext cx="1785938" cy="2286000"/>
          </a:xfrm>
          <a:noFill/>
          <a:ln>
            <a:noFill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698919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6933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8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357554" y="273050"/>
            <a:ext cx="5572164" cy="61563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77803" y="1435100"/>
            <a:ext cx="3008313" cy="49340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25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 rot="20916814">
            <a:off x="3214939" y="5128233"/>
            <a:ext cx="6422590" cy="642942"/>
          </a:xfrm>
          <a:noFill/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Permanent Marker" pitchFamily="2" charset="0"/>
                <a:ea typeface="Permanent Marker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A BIENTÔT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66E01B-7791-4E1C-9F4B-55067598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563198"/>
            <a:ext cx="3038475" cy="3800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408F8DC-B4B3-48A1-996F-AD27916E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563198"/>
            <a:ext cx="3038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011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986358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42976" y="415913"/>
            <a:ext cx="6786610" cy="43704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553096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9291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55721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072066" y="4857760"/>
            <a:ext cx="2771756" cy="35719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1400" i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42976" y="415913"/>
            <a:ext cx="6786610" cy="43704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5707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85720" y="1071546"/>
            <a:ext cx="8572560" cy="535785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084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643834" y="274638"/>
            <a:ext cx="1285884" cy="6083320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14282" y="274638"/>
            <a:ext cx="7215238" cy="608332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5830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 bient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858148" y="64293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142976" y="428604"/>
            <a:ext cx="6643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>
                    <a:lumMod val="50000"/>
                  </a:schemeClr>
                </a:solidFill>
              </a:rPr>
              <a:t>A bientôt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858148" y="64293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42976" y="428604"/>
            <a:ext cx="6643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solidFill>
                  <a:schemeClr val="bg1">
                    <a:lumMod val="50000"/>
                  </a:schemeClr>
                </a:solidFill>
              </a:rPr>
              <a:t>A bientôt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31F3FC-8452-49CC-B6F2-7D555307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1528762"/>
            <a:ext cx="3038475" cy="38004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44AB548-3FB4-4AC8-BA1B-C4C3888DC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1528762"/>
            <a:ext cx="3038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575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 biento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7858148" y="64293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FIN</a:t>
            </a:r>
          </a:p>
        </p:txBody>
      </p:sp>
      <p:pic>
        <p:nvPicPr>
          <p:cNvPr id="14338" name="Picture 2" descr="https://www.docdoku.com/wp-content/uploads/2009/08/orsys-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357562"/>
            <a:ext cx="8210550" cy="2057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7858148" y="64293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FIN</a:t>
            </a:r>
          </a:p>
        </p:txBody>
      </p:sp>
      <p:sp>
        <p:nvSpPr>
          <p:cNvPr id="8" name="ZoneTexte 7"/>
          <p:cNvSpPr txBox="1"/>
          <p:nvPr/>
        </p:nvSpPr>
        <p:spPr>
          <a:xfrm rot="19535488">
            <a:off x="-1320511" y="1010534"/>
            <a:ext cx="664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bg1">
                    <a:lumMod val="50000"/>
                  </a:schemeClr>
                </a:solidFill>
                <a:latin typeface="Permanent Marker" pitchFamily="2" charset="0"/>
                <a:ea typeface="Permanent Marker" pitchFamily="2" charset="0"/>
              </a:rPr>
              <a:t>A bientôt</a:t>
            </a:r>
          </a:p>
        </p:txBody>
      </p:sp>
      <p:pic>
        <p:nvPicPr>
          <p:cNvPr id="9" name="Picture 2" descr="https://www.docdoku.com/wp-content/uploads/2009/08/orsys-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357562"/>
            <a:ext cx="8210550" cy="2057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2008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 rot="5400000">
            <a:off x="-183392" y="489969"/>
            <a:ext cx="946448" cy="220641"/>
          </a:xfrm>
        </p:spPr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 rot="5400000">
            <a:off x="-1157969" y="3318679"/>
            <a:ext cx="2895600" cy="22064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-34804" y="6300113"/>
            <a:ext cx="642942" cy="214314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9E6DBE-278B-4915-B307-508B63BDC44C}"/>
              </a:ext>
            </a:extLst>
          </p:cNvPr>
          <p:cNvSpPr txBox="1"/>
          <p:nvPr/>
        </p:nvSpPr>
        <p:spPr>
          <a:xfrm rot="5400000">
            <a:off x="4448102" y="2544786"/>
            <a:ext cx="6643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bg1">
                    <a:lumMod val="50000"/>
                  </a:schemeClr>
                </a:solidFill>
                <a:latin typeface="Permanent Marker" pitchFamily="2" charset="0"/>
                <a:ea typeface="Permanent Marker" pitchFamily="2" charset="0"/>
              </a:rPr>
              <a:t>A bientôt</a:t>
            </a:r>
          </a:p>
        </p:txBody>
      </p:sp>
      <p:pic>
        <p:nvPicPr>
          <p:cNvPr id="8" name="Picture 2" descr="www.orsys.fr">
            <a:extLst>
              <a:ext uri="{FF2B5EF4-FFF2-40B4-BE49-F238E27FC236}">
                <a16:creationId xmlns:a16="http://schemas.microsoft.com/office/drawing/2014/main" id="{BB8E7CC1-3DFE-44C0-91CB-843B6400E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-19137" y="2476276"/>
            <a:ext cx="6286672" cy="15753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921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6" name="Picture 2" descr="C:\Users\Alex\Desktop\7345610a78ba71a45f37X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7075" y="-214338"/>
            <a:ext cx="2066925" cy="2309813"/>
          </a:xfrm>
          <a:prstGeom prst="rect">
            <a:avLst/>
          </a:prstGeom>
          <a:noFill/>
        </p:spPr>
      </p:pic>
      <p:pic>
        <p:nvPicPr>
          <p:cNvPr id="7" name="Picture 2" descr="C:\Users\Alex\Desktop\7345610a78ba71a45f37X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450626">
            <a:off x="5285593" y="-89165"/>
            <a:ext cx="2066925" cy="2309813"/>
          </a:xfrm>
          <a:prstGeom prst="rect">
            <a:avLst/>
          </a:prstGeom>
          <a:noFill/>
        </p:spPr>
      </p:pic>
      <p:grpSp>
        <p:nvGrpSpPr>
          <p:cNvPr id="8" name="Groupe 7"/>
          <p:cNvGrpSpPr/>
          <p:nvPr/>
        </p:nvGrpSpPr>
        <p:grpSpPr>
          <a:xfrm>
            <a:off x="1571604" y="1071546"/>
            <a:ext cx="4403463" cy="4572032"/>
            <a:chOff x="5143504" y="2857496"/>
            <a:chExt cx="4403463" cy="4572032"/>
          </a:xfrm>
        </p:grpSpPr>
        <p:pic>
          <p:nvPicPr>
            <p:cNvPr id="9" name="Picture 3" descr="C:\Users\Alex\Desktop\399875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43504" y="2857496"/>
              <a:ext cx="4403463" cy="4572032"/>
            </a:xfrm>
            <a:prstGeom prst="rect">
              <a:avLst/>
            </a:prstGeom>
            <a:noFill/>
          </p:spPr>
        </p:pic>
        <p:sp>
          <p:nvSpPr>
            <p:cNvPr id="10" name="ZoneTexte 9"/>
            <p:cNvSpPr txBox="1"/>
            <p:nvPr/>
          </p:nvSpPr>
          <p:spPr>
            <a:xfrm rot="250041">
              <a:off x="5936693" y="4021724"/>
              <a:ext cx="284626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u="sng" dirty="0">
                  <a:latin typeface="Permanent Marker" pitchFamily="2" charset="0"/>
                  <a:ea typeface="Permanent Marker" pitchFamily="2" charset="0"/>
                </a:rPr>
                <a:t>Les autres </a:t>
              </a:r>
              <a:r>
                <a:rPr lang="fr-FR" sz="1400" b="1" u="sng" dirty="0" err="1">
                  <a:latin typeface="Permanent Marker" pitchFamily="2" charset="0"/>
                  <a:ea typeface="Permanent Marker" pitchFamily="2" charset="0"/>
                </a:rPr>
                <a:t>possibilitEs</a:t>
              </a:r>
              <a:r>
                <a:rPr lang="fr-FR" sz="1400" b="1" u="sng" dirty="0">
                  <a:latin typeface="Permanent Marker" pitchFamily="2" charset="0"/>
                  <a:ea typeface="Permanent Marker" pitchFamily="2" charset="0"/>
                </a:rPr>
                <a:t> :</a:t>
              </a:r>
              <a:r>
                <a:rPr lang="fr-FR" sz="1400" b="1" i="1" u="sng" dirty="0">
                  <a:solidFill>
                    <a:srgbClr val="007400"/>
                  </a:solidFill>
                  <a:latin typeface="Permanent Marker" pitchFamily="2" charset="0"/>
                  <a:ea typeface="Permanent Marker" pitchFamily="2" charset="0"/>
                </a:rPr>
                <a:t> </a:t>
              </a:r>
            </a:p>
            <a:p>
              <a:endParaRPr lang="fr-FR" sz="1400" b="1" i="1" u="sng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Description:</a:t>
              </a:r>
              <a:r>
                <a:rPr lang="fr-FR" sz="1400" b="1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Mon plugin !</a:t>
              </a:r>
              <a:endParaRPr lang="fr-FR" sz="1400" dirty="0">
                <a:solidFill>
                  <a:srgbClr val="000000"/>
                </a:solidFill>
                <a:latin typeface="Monaco"/>
              </a:endParaRPr>
            </a:p>
            <a:p>
              <a:r>
                <a:rPr lang="fr-FR" sz="1400" b="1" i="1" u="sng" dirty="0" err="1">
                  <a:solidFill>
                    <a:srgbClr val="007400"/>
                  </a:solidFill>
                  <a:latin typeface="inherit"/>
                </a:rPr>
                <a:t>Author</a:t>
              </a:r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:</a:t>
              </a:r>
              <a:r>
                <a:rPr lang="fr-FR" sz="1400" b="1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 err="1">
                  <a:solidFill>
                    <a:srgbClr val="007400"/>
                  </a:solidFill>
                  <a:latin typeface="inherit"/>
                </a:rPr>
                <a:t>it’s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 me Mario</a:t>
              </a:r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Plugin URI:</a:t>
              </a:r>
              <a:r>
                <a:rPr lang="fr-FR" sz="1400" b="1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  <a:hlinkClick r:id="rId4"/>
                </a:rPr>
                <a:t>http://pizplomb.fr</a:t>
              </a:r>
              <a:endParaRPr lang="fr-FR" sz="12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Version:</a:t>
              </a:r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0.0.1</a:t>
              </a:r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Licence:</a:t>
              </a:r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GPL</a:t>
              </a:r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 </a:t>
              </a:r>
              <a:r>
                <a:rPr lang="fr-FR" sz="1400" b="1" i="1" u="sng" dirty="0" err="1">
                  <a:solidFill>
                    <a:srgbClr val="007400"/>
                  </a:solidFill>
                  <a:latin typeface="inherit"/>
                </a:rPr>
                <a:t>Text</a:t>
              </a:r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 Domain:</a:t>
              </a:r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 err="1">
                  <a:solidFill>
                    <a:srgbClr val="007400"/>
                  </a:solidFill>
                  <a:latin typeface="inherit"/>
                </a:rPr>
                <a:t>monapp</a:t>
              </a:r>
              <a:endParaRPr lang="fr-FR" sz="1400" i="1" dirty="0">
                <a:solidFill>
                  <a:srgbClr val="007400"/>
                </a:solidFill>
                <a:latin typeface="inherit"/>
              </a:endParaRPr>
            </a:p>
            <a:p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 </a:t>
              </a:r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Domain </a:t>
              </a:r>
              <a:r>
                <a:rPr lang="fr-FR" sz="1400" b="1" i="1" u="sng" dirty="0" err="1">
                  <a:solidFill>
                    <a:srgbClr val="007400"/>
                  </a:solidFill>
                  <a:latin typeface="inherit"/>
                </a:rPr>
                <a:t>Path</a:t>
              </a:r>
              <a:r>
                <a:rPr lang="fr-FR" sz="1400" b="1" i="1" u="sng" dirty="0">
                  <a:solidFill>
                    <a:srgbClr val="007400"/>
                  </a:solidFill>
                  <a:latin typeface="inherit"/>
                </a:rPr>
                <a:t>:</a:t>
              </a:r>
              <a:r>
                <a:rPr lang="fr-FR" sz="1400" i="1" dirty="0">
                  <a:solidFill>
                    <a:srgbClr val="007400"/>
                  </a:solidFill>
                  <a:latin typeface="inherit"/>
                </a:rPr>
                <a:t> </a:t>
              </a:r>
              <a:r>
                <a:rPr lang="fr-FR" sz="1200" i="1" dirty="0">
                  <a:solidFill>
                    <a:srgbClr val="007400"/>
                  </a:solidFill>
                  <a:latin typeface="inherit"/>
                </a:rPr>
                <a:t>/</a:t>
              </a:r>
              <a:r>
                <a:rPr lang="fr-FR" sz="1200" i="1" dirty="0" err="1">
                  <a:solidFill>
                    <a:srgbClr val="007400"/>
                  </a:solidFill>
                  <a:latin typeface="inherit"/>
                </a:rPr>
                <a:t>languages</a:t>
              </a:r>
              <a:endParaRPr lang="fr-FR" sz="1400" b="0" i="0" dirty="0">
                <a:solidFill>
                  <a:srgbClr val="000000"/>
                </a:solidFill>
                <a:latin typeface="Monaco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7048533" y="1714488"/>
            <a:ext cx="2309813" cy="2066925"/>
            <a:chOff x="7082570" y="3163972"/>
            <a:chExt cx="2309813" cy="2066925"/>
          </a:xfrm>
        </p:grpSpPr>
        <p:pic>
          <p:nvPicPr>
            <p:cNvPr id="12" name="Picture 2" descr="C:\Users\Alex\Desktop\7345610a78ba71a45f37XL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5685244">
              <a:off x="7204014" y="3042528"/>
              <a:ext cx="2066925" cy="2309813"/>
            </a:xfrm>
            <a:prstGeom prst="rect">
              <a:avLst/>
            </a:prstGeom>
            <a:noFill/>
          </p:spPr>
        </p:pic>
        <p:sp>
          <p:nvSpPr>
            <p:cNvPr id="13" name="ZoneTexte 12"/>
            <p:cNvSpPr txBox="1"/>
            <p:nvPr/>
          </p:nvSpPr>
          <p:spPr>
            <a:xfrm>
              <a:off x="7463557" y="3521162"/>
              <a:ext cx="1500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Permanent Marker" pitchFamily="2" charset="0"/>
                  <a:ea typeface="Permanent Marker" pitchFamily="2" charset="0"/>
                </a:rPr>
                <a:t>      Utilise dans le cours</a:t>
              </a:r>
            </a:p>
          </p:txBody>
        </p:sp>
        <p:sp>
          <p:nvSpPr>
            <p:cNvPr id="14" name="Flèche vers le bas 13"/>
            <p:cNvSpPr/>
            <p:nvPr/>
          </p:nvSpPr>
          <p:spPr>
            <a:xfrm>
              <a:off x="7786710" y="4500570"/>
              <a:ext cx="428628" cy="428628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Picture 5" descr="C:\Users\Alex\Desktop\unname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2" y="3571876"/>
            <a:ext cx="2857500" cy="2857500"/>
          </a:xfrm>
          <a:prstGeom prst="rect">
            <a:avLst/>
          </a:prstGeom>
          <a:noFill/>
        </p:spPr>
      </p:pic>
      <p:pic>
        <p:nvPicPr>
          <p:cNvPr id="16" name="Picture 2" descr="C:\Users\Alex\Desktop\6a017d3e74d693970c01b8d2a04749970c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8" y="857232"/>
            <a:ext cx="1928802" cy="3428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72115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6" name="Picture 2" descr="C:\Users\Alex\Desktop\Post-it-note-transpa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92" y="1071546"/>
            <a:ext cx="1928826" cy="1596267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92" y="2571744"/>
            <a:ext cx="1928826" cy="201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5206" y="4643446"/>
            <a:ext cx="1647818" cy="171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e 8"/>
          <p:cNvGrpSpPr/>
          <p:nvPr/>
        </p:nvGrpSpPr>
        <p:grpSpPr>
          <a:xfrm>
            <a:off x="1785918" y="357166"/>
            <a:ext cx="3500462" cy="3069088"/>
            <a:chOff x="4071934" y="3357562"/>
            <a:chExt cx="3500462" cy="3069088"/>
          </a:xfrm>
        </p:grpSpPr>
        <p:pic>
          <p:nvPicPr>
            <p:cNvPr id="10" name="Picture 1" descr="C:\Users\Alex\Desktop\iStock_000004611428XSmall-stickynote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71934" y="3357562"/>
              <a:ext cx="3500462" cy="3069088"/>
            </a:xfrm>
            <a:prstGeom prst="rect">
              <a:avLst/>
            </a:prstGeom>
            <a:noFill/>
          </p:spPr>
        </p:pic>
        <p:sp>
          <p:nvSpPr>
            <p:cNvPr id="11" name="ZoneTexte 10"/>
            <p:cNvSpPr txBox="1"/>
            <p:nvPr/>
          </p:nvSpPr>
          <p:spPr>
            <a:xfrm rot="21136573">
              <a:off x="5117395" y="4100561"/>
              <a:ext cx="19401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b="1" u="sng" dirty="0">
                  <a:latin typeface="Permanent Marker" pitchFamily="2" charset="0"/>
                  <a:ea typeface="Permanent Marker" pitchFamily="2" charset="0"/>
                </a:rPr>
                <a:t>Pour avoir plusieurs versions</a:t>
              </a:r>
              <a:endParaRPr lang="fr-FR" sz="1200" b="1" i="1" u="sng" dirty="0">
                <a:solidFill>
                  <a:srgbClr val="007400"/>
                </a:solidFill>
                <a:latin typeface="Permanent Marker" pitchFamily="2" charset="0"/>
                <a:ea typeface="Permanent Marker" pitchFamily="2" charset="0"/>
              </a:endParaRPr>
            </a:p>
            <a:p>
              <a:pPr algn="ctr"/>
              <a:endParaRPr lang="fr-FR" sz="1200" b="1" i="1" u="sng" dirty="0">
                <a:solidFill>
                  <a:srgbClr val="007400"/>
                </a:solidFill>
                <a:latin typeface="Permanent Marker" pitchFamily="2" charset="0"/>
                <a:ea typeface="Permanent Marker" pitchFamily="2" charset="0"/>
              </a:endParaRPr>
            </a:p>
            <a:p>
              <a:pPr algn="ctr"/>
              <a:r>
                <a:rPr lang="fr-FR" sz="1200" b="1" i="1" u="sng" dirty="0">
                  <a:solidFill>
                    <a:srgbClr val="007400"/>
                  </a:solidFill>
                  <a:latin typeface="Permanent Marker" pitchFamily="2" charset="0"/>
                  <a:ea typeface="Permanent Marker" pitchFamily="2" charset="0"/>
                </a:rPr>
                <a:t>Un répertoire pour chaque</a:t>
              </a:r>
            </a:p>
            <a:p>
              <a:pPr algn="ctr"/>
              <a:endParaRPr lang="fr-FR" sz="1200" b="1" i="1" u="sng" dirty="0">
                <a:solidFill>
                  <a:srgbClr val="007400"/>
                </a:solidFill>
                <a:latin typeface="Permanent Marker" pitchFamily="2" charset="0"/>
                <a:ea typeface="Permanent Marker" pitchFamily="2" charset="0"/>
              </a:endParaRPr>
            </a:p>
            <a:p>
              <a:pPr algn="ctr"/>
              <a:r>
                <a:rPr lang="fr-FR" sz="1200" b="1" i="1" u="sng" dirty="0" err="1">
                  <a:solidFill>
                    <a:srgbClr val="007400"/>
                  </a:solidFill>
                  <a:latin typeface="Permanent Marker" pitchFamily="2" charset="0"/>
                  <a:ea typeface="Permanent Marker" pitchFamily="2" charset="0"/>
                </a:rPr>
                <a:t>Prefixe</a:t>
              </a:r>
              <a:r>
                <a:rPr lang="fr-FR" sz="1200" b="1" i="1" u="sng" dirty="0">
                  <a:solidFill>
                    <a:srgbClr val="007400"/>
                  </a:solidFill>
                  <a:latin typeface="Permanent Marker" pitchFamily="2" charset="0"/>
                  <a:ea typeface="Permanent Marker" pitchFamily="2" charset="0"/>
                </a:rPr>
                <a:t> de SQL différent pour chacune</a:t>
              </a:r>
            </a:p>
          </p:txBody>
        </p:sp>
      </p:grp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286256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 descr="C:\Users\Alex\Desktop\iStock_000004611428XSmall-stickynote4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2214554"/>
            <a:ext cx="2508267" cy="2558923"/>
          </a:xfrm>
          <a:prstGeom prst="rect">
            <a:avLst/>
          </a:prstGeom>
          <a:noFill/>
        </p:spPr>
      </p:pic>
      <p:pic>
        <p:nvPicPr>
          <p:cNvPr id="14" name="Picture 6" descr="C:\Users\Alex\Desktop\iStock_000004611428XSmall-stickynote5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214346" y="285728"/>
            <a:ext cx="2436829" cy="24860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72028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90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-32" y="5857892"/>
            <a:ext cx="9144032" cy="642942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5143512"/>
            <a:ext cx="9144000" cy="755645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8343EC-4F94-4C4C-8214-BB6FECE1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46" y="564629"/>
            <a:ext cx="3038475" cy="38004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E66D56C-C51F-4585-8A34-BC45CB16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46" y="564629"/>
            <a:ext cx="3038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20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JM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001000" cy="6858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l">
              <a:buNone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9598" y="2209800"/>
            <a:ext cx="4434840" cy="3246120"/>
          </a:xfrm>
          <a:ln w="57150" cap="sq">
            <a:solidFill>
              <a:schemeClr val="bg1"/>
            </a:solidFill>
            <a:miter lim="800000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en-JM" noProof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5410200" y="3276600"/>
            <a:ext cx="2362200" cy="14478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Content Placeholder 17"/>
          <p:cNvSpPr>
            <a:spLocks noGrp="1"/>
          </p:cNvSpPr>
          <p:nvPr>
            <p:ph sz="quarter" idx="16"/>
          </p:nvPr>
        </p:nvSpPr>
        <p:spPr>
          <a:xfrm>
            <a:off x="5410200" y="2362200"/>
            <a:ext cx="2362200" cy="6858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17"/>
          </p:nvPr>
        </p:nvSpPr>
        <p:spPr>
          <a:xfrm>
            <a:off x="5410200" y="4876800"/>
            <a:ext cx="2362200" cy="5334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Date Placeholder 3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10" name="Slide Number Placeholder 3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Footer Placeholder 3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9876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omething About U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98"/>
          <p:cNvSpPr/>
          <p:nvPr/>
        </p:nvSpPr>
        <p:spPr bwMode="auto">
          <a:xfrm>
            <a:off x="685800" y="5334000"/>
            <a:ext cx="3733800" cy="304799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cs typeface="+mn-cs"/>
            </a:endParaRPr>
          </a:p>
        </p:txBody>
      </p:sp>
      <p:sp>
        <p:nvSpPr>
          <p:cNvPr id="7" name="Ellipse 98"/>
          <p:cNvSpPr/>
          <p:nvPr/>
        </p:nvSpPr>
        <p:spPr bwMode="auto">
          <a:xfrm>
            <a:off x="685800" y="5257800"/>
            <a:ext cx="3733800" cy="304799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JM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00600" y="2378968"/>
            <a:ext cx="3886200" cy="3354288"/>
          </a:xfrm>
        </p:spPr>
        <p:txBody>
          <a:bodyPr>
            <a:normAutofit/>
          </a:bodyPr>
          <a:lstStyle>
            <a:lvl1pPr marL="179388" indent="-179388">
              <a:defRPr sz="1600"/>
            </a:lvl1pPr>
            <a:lvl2pPr marL="358775" indent="-192088">
              <a:defRPr sz="1600"/>
            </a:lvl2pPr>
            <a:lvl3pPr marL="538163" indent="-161925">
              <a:defRPr sz="1600"/>
            </a:lvl3pPr>
            <a:lvl4pPr marL="803275" indent="-228600">
              <a:defRPr sz="1600"/>
            </a:lvl4pPr>
            <a:lvl5pPr marL="982663" indent="-228600">
              <a:defRPr sz="1600"/>
            </a:lvl5pPr>
            <a:lvl6pPr marL="1076325" indent="-228600">
              <a:defRPr sz="1800"/>
            </a:lvl6pPr>
            <a:lvl7pPr marL="1255713" indent="-228600"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001000" cy="685800"/>
          </a:xfrm>
        </p:spPr>
        <p:txBody>
          <a:bodyPr>
            <a:noAutofit/>
          </a:bodyPr>
          <a:lstStyle>
            <a:lvl1pPr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l">
              <a:buNone/>
              <a:defRPr sz="16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9600" y="2514600"/>
            <a:ext cx="3886200" cy="2914650"/>
          </a:xfrm>
          <a:ln w="57150" cap="sq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en-JM" noProof="0"/>
          </a:p>
        </p:txBody>
      </p:sp>
      <p:sp>
        <p:nvSpPr>
          <p:cNvPr id="8" name="Date Placeholder 29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10" name="Slide Number Placeholder 3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Footer Placeholder 3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13" name="Ellipse 98">
            <a:extLst>
              <a:ext uri="{FF2B5EF4-FFF2-40B4-BE49-F238E27FC236}">
                <a16:creationId xmlns:a16="http://schemas.microsoft.com/office/drawing/2014/main" id="{1AFF8F84-DCB6-4CD4-8A6B-39467D1273DE}"/>
              </a:ext>
            </a:extLst>
          </p:cNvPr>
          <p:cNvSpPr/>
          <p:nvPr/>
        </p:nvSpPr>
        <p:spPr bwMode="auto">
          <a:xfrm>
            <a:off x="685800" y="5334000"/>
            <a:ext cx="3733800" cy="304799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cs typeface="+mn-cs"/>
            </a:endParaRPr>
          </a:p>
        </p:txBody>
      </p:sp>
      <p:sp>
        <p:nvSpPr>
          <p:cNvPr id="14" name="Ellipse 98">
            <a:extLst>
              <a:ext uri="{FF2B5EF4-FFF2-40B4-BE49-F238E27FC236}">
                <a16:creationId xmlns:a16="http://schemas.microsoft.com/office/drawing/2014/main" id="{BA712C67-EBAE-4BEE-804D-923354461203}"/>
              </a:ext>
            </a:extLst>
          </p:cNvPr>
          <p:cNvSpPr/>
          <p:nvPr/>
        </p:nvSpPr>
        <p:spPr bwMode="auto">
          <a:xfrm>
            <a:off x="685800" y="5257800"/>
            <a:ext cx="3733800" cy="304799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bg1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117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68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us-titr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 rot="20527304">
            <a:off x="238372" y="747695"/>
            <a:ext cx="7772400" cy="1159053"/>
          </a:xfrm>
          <a:noFill/>
          <a:ln>
            <a:noFill/>
          </a:ln>
          <a:effectLst>
            <a:outerShdw blurRad="50800" dist="38100" dir="5400000" algn="t" rotWithShape="0">
              <a:prstClr val="black">
                <a:alpha val="23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  <a:latin typeface="Permanent Marker" pitchFamily="2" charset="0"/>
                <a:ea typeface="Permanent Marker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83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SYS_logis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8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3" name="Groupe 13"/>
          <p:cNvGrpSpPr/>
          <p:nvPr/>
        </p:nvGrpSpPr>
        <p:grpSpPr>
          <a:xfrm>
            <a:off x="1071538" y="1643050"/>
            <a:ext cx="1500198" cy="1928826"/>
            <a:chOff x="714348" y="2071678"/>
            <a:chExt cx="1500198" cy="1928826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2071678"/>
              <a:ext cx="1500198" cy="19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 descr="C:\Users\Alex\Desktop\0021uzlj09b563yl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9558" y="2500306"/>
              <a:ext cx="858620" cy="1071570"/>
            </a:xfrm>
            <a:prstGeom prst="rect">
              <a:avLst/>
            </a:prstGeom>
            <a:noFill/>
          </p:spPr>
        </p:pic>
      </p:grp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space réservé du contenu 4"/>
          <p:cNvSpPr>
            <a:spLocks noGrp="1"/>
          </p:cNvSpPr>
          <p:nvPr>
            <p:ph idx="1" hasCustomPrompt="1"/>
          </p:nvPr>
        </p:nvSpPr>
        <p:spPr>
          <a:xfrm>
            <a:off x="3357554" y="273050"/>
            <a:ext cx="5572164" cy="6156346"/>
          </a:xfrm>
        </p:spPr>
        <p:txBody>
          <a:bodyPr/>
          <a:lstStyle>
            <a:lvl1pPr>
              <a:defRPr/>
            </a:lvl1pPr>
            <a:lvl2pPr>
              <a:defRPr baseline="0"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grpSp>
        <p:nvGrpSpPr>
          <p:cNvPr id="4" name="Groupe 13"/>
          <p:cNvGrpSpPr/>
          <p:nvPr/>
        </p:nvGrpSpPr>
        <p:grpSpPr>
          <a:xfrm>
            <a:off x="1071538" y="1643050"/>
            <a:ext cx="1500198" cy="1928826"/>
            <a:chOff x="714348" y="2071678"/>
            <a:chExt cx="1500198" cy="1928826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4348" y="2071678"/>
              <a:ext cx="1500198" cy="19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 descr="C:\Users\Alex\Desktop\0021uzlj09b563yl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9558" y="2500306"/>
              <a:ext cx="858620" cy="1071570"/>
            </a:xfrm>
            <a:prstGeom prst="rect">
              <a:avLst/>
            </a:prstGeom>
            <a:noFill/>
          </p:spPr>
        </p:pic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301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SYS_gener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8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655474"/>
            <a:ext cx="1571636" cy="1844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Espace réservé pour une image  13"/>
          <p:cNvSpPr>
            <a:spLocks noGrp="1"/>
          </p:cNvSpPr>
          <p:nvPr>
            <p:ph type="pic" sz="quarter" idx="13" hasCustomPrompt="1"/>
          </p:nvPr>
        </p:nvSpPr>
        <p:spPr>
          <a:xfrm>
            <a:off x="1500188" y="2012674"/>
            <a:ext cx="857250" cy="1071563"/>
          </a:xfrm>
          <a:solidFill>
            <a:schemeClr val="bg1"/>
          </a:solidFill>
        </p:spPr>
        <p:txBody>
          <a:bodyPr>
            <a:noAutofit/>
          </a:bodyPr>
          <a:lstStyle>
            <a:lvl1pPr algn="ctr">
              <a:buNone/>
              <a:defRPr sz="1600"/>
            </a:lvl1pPr>
          </a:lstStyle>
          <a:p>
            <a:r>
              <a:rPr lang="fr-FR" dirty="0"/>
              <a:t>image</a:t>
            </a:r>
          </a:p>
        </p:txBody>
      </p:sp>
      <p:sp>
        <p:nvSpPr>
          <p:cNvPr id="16" name="Espace réservé du contenu 15"/>
          <p:cNvSpPr>
            <a:spLocks noGrp="1"/>
          </p:cNvSpPr>
          <p:nvPr>
            <p:ph sz="quarter" idx="14" hasCustomPrompt="1"/>
          </p:nvPr>
        </p:nvSpPr>
        <p:spPr>
          <a:xfrm>
            <a:off x="3357563" y="285750"/>
            <a:ext cx="5572125" cy="62150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9174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 marL="625475" indent="-228600">
              <a:buFont typeface="Wingdings" pitchFamily="2" charset="2"/>
              <a:buChar char="2"/>
              <a:defRPr/>
            </a:lvl8pPr>
            <a:lvl9pPr marL="625475" indent="-228600">
              <a:buSzPct val="150000"/>
              <a:buFont typeface="Wingdings" pitchFamily="2" charset="2"/>
              <a:buChar char="C"/>
              <a:defRPr/>
            </a:lvl9pPr>
          </a:lstStyle>
          <a:p>
            <a:pPr lvl="0"/>
            <a:r>
              <a:rPr lang="fr-FR" dirty="0"/>
              <a:t>Premier niveau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858148" y="6500834"/>
            <a:ext cx="571504" cy="220641"/>
          </a:xfrm>
        </p:spPr>
        <p:txBody>
          <a:bodyPr/>
          <a:lstStyle/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hlinkshowjump?jump=nextslide"/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  <a:hlinkHover r:id="" action="ppaction://hlinkshowjump?jump=nextslide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76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3">
            <a:alphaModFix amt="64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7858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none"/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85720" y="1142984"/>
            <a:ext cx="8572560" cy="528641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Fichier.php</a:t>
            </a:r>
          </a:p>
          <a:p>
            <a:pPr lvl="8"/>
            <a:r>
              <a:rPr lang="fr-FR" dirty="0"/>
              <a:t>Bonnes pratiques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5321F-1D19-498B-93FF-F6216F591DE8}" type="datetimeFigureOut">
              <a:rPr lang="fr-FR" smtClean="0"/>
              <a:pPr/>
              <a:t>12/11/2019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858148" y="6500835"/>
            <a:ext cx="642942" cy="214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99DBD-4E1F-4BA4-9D98-4EC67D4E9E41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Bouton d'action : Suivant 6">
            <a:hlinkClick r:id="" action="ppaction://hlinkshowjump?jump=nextslide" highlightClick="1"/>
            <a:hlinkHover r:id="" action="ppaction://noaction">
              <a:snd r:embed="rId44" name="voltage.wav"/>
            </a:hlinkHover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Bouton d'action : Précédent 7">
            <a:hlinkClick r:id="" action="ppaction://hlinkshowjump?jump=previousslide" highlightClick="1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Bouton d'action : Suivant 8">
            <a:hlinkClick r:id="" action="ppaction://hlinkshowjump?jump=nextslide" highlightClick="1"/>
            <a:hlinkHover r:id="" action="ppaction://noaction">
              <a:snd r:embed="rId44" name="voltage.wav"/>
            </a:hlinkHover>
          </p:cNvPr>
          <p:cNvSpPr/>
          <p:nvPr/>
        </p:nvSpPr>
        <p:spPr>
          <a:xfrm>
            <a:off x="8501090" y="6500834"/>
            <a:ext cx="214314" cy="2143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Bouton d'action : Précédent 9">
            <a:hlinkClick r:id="" action="ppaction://hlinkshowjump?jump=previousslide" highlightClick="1"/>
          </p:cNvPr>
          <p:cNvSpPr/>
          <p:nvPr/>
        </p:nvSpPr>
        <p:spPr>
          <a:xfrm>
            <a:off x="7643834" y="6500834"/>
            <a:ext cx="214314" cy="21431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18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37" r:id="rId17"/>
    <p:sldLayoutId id="2147484013" r:id="rId18"/>
    <p:sldLayoutId id="2147484014" r:id="rId19"/>
    <p:sldLayoutId id="2147484015" r:id="rId20"/>
    <p:sldLayoutId id="2147484016" r:id="rId21"/>
    <p:sldLayoutId id="2147484017" r:id="rId22"/>
    <p:sldLayoutId id="2147484018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25" r:id="rId30"/>
    <p:sldLayoutId id="2147484026" r:id="rId31"/>
    <p:sldLayoutId id="2147484027" r:id="rId32"/>
    <p:sldLayoutId id="2147484028" r:id="rId33"/>
    <p:sldLayoutId id="2147484029" r:id="rId34"/>
    <p:sldLayoutId id="2147484030" r:id="rId35"/>
    <p:sldLayoutId id="2147484031" r:id="rId36"/>
    <p:sldLayoutId id="2147484032" r:id="rId37"/>
    <p:sldLayoutId id="2147484033" r:id="rId38"/>
    <p:sldLayoutId id="2147484034" r:id="rId39"/>
    <p:sldLayoutId id="2147484035" r:id="rId40"/>
    <p:sldLayoutId id="2147484036" r:id="rId4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454025" indent="-228600" algn="l" defTabSz="914400" rtl="0" eaLnBrk="1" latinLnBrk="0" hangingPunct="1">
        <a:spcBef>
          <a:spcPct val="20000"/>
        </a:spcBef>
        <a:buFont typeface="Wingdings" pitchFamily="2" charset="2"/>
        <a:buChar char="2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47675" indent="-228600" algn="l" defTabSz="914400" rtl="0" eaLnBrk="1" latinLnBrk="0" hangingPunct="1">
        <a:spcBef>
          <a:spcPct val="20000"/>
        </a:spcBef>
        <a:buSzPct val="189000"/>
        <a:buFont typeface="Wingdings" pitchFamily="2" charset="2"/>
        <a:buChar char="C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ar_(%C3%A9tablissement)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hyperlink" Target="https://fr.wikipedia.org/wiki/Licence_libre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1.microchip.com/downloads/en/DeviceDoc/Atmel-7810-Automotive-Microcontrollers-ATmega328P_Datasheet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4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Reference/SoftwareSerialRead" TargetMode="External"/><Relationship Id="rId13" Type="http://schemas.openxmlformats.org/officeDocument/2006/relationships/image" Target="../media/image145.png"/><Relationship Id="rId3" Type="http://schemas.openxmlformats.org/officeDocument/2006/relationships/hyperlink" Target="https://www.arduino.cc/en/Reference/SoftwareSerialAvailable" TargetMode="External"/><Relationship Id="rId7" Type="http://schemas.openxmlformats.org/officeDocument/2006/relationships/hyperlink" Target="https://www.arduino.cc/en/Reference/SoftwareSerialPeek" TargetMode="External"/><Relationship Id="rId12" Type="http://schemas.openxmlformats.org/officeDocument/2006/relationships/hyperlink" Target="https://www.arduino.cc/en/Reference/SoftwareSerialWrite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arduino.cc/en/Reference/SoftwareSerialOverflow" TargetMode="External"/><Relationship Id="rId11" Type="http://schemas.openxmlformats.org/officeDocument/2006/relationships/hyperlink" Target="https://www.arduino.cc/en/Reference/SoftwareSerialListen" TargetMode="External"/><Relationship Id="rId5" Type="http://schemas.openxmlformats.org/officeDocument/2006/relationships/hyperlink" Target="https://www.arduino.cc/en/Reference/SoftwareSerialIsListening" TargetMode="External"/><Relationship Id="rId10" Type="http://schemas.openxmlformats.org/officeDocument/2006/relationships/hyperlink" Target="https://www.arduino.cc/en/Reference/SoftwareSerialPrintln" TargetMode="External"/><Relationship Id="rId4" Type="http://schemas.openxmlformats.org/officeDocument/2006/relationships/hyperlink" Target="https://www.arduino.cc/en/Reference/SoftwareSerialBegin" TargetMode="External"/><Relationship Id="rId9" Type="http://schemas.openxmlformats.org/officeDocument/2006/relationships/hyperlink" Target="https://www.arduino.cc/en/Reference/SoftwareSerialPrint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Reference/LiquidCrystalWrite" TargetMode="External"/><Relationship Id="rId13" Type="http://schemas.openxmlformats.org/officeDocument/2006/relationships/hyperlink" Target="https://www.arduino.cc/en/Reference/LiquidCrystalNoBlink" TargetMode="External"/><Relationship Id="rId18" Type="http://schemas.openxmlformats.org/officeDocument/2006/relationships/hyperlink" Target="https://www.arduino.cc/en/Reference/LiquidCrystalAutoscroll" TargetMode="External"/><Relationship Id="rId3" Type="http://schemas.openxmlformats.org/officeDocument/2006/relationships/hyperlink" Target="https://www.arduino.cc/en/Reference/LiquidCrystalConstructor" TargetMode="External"/><Relationship Id="rId21" Type="http://schemas.openxmlformats.org/officeDocument/2006/relationships/hyperlink" Target="https://www.arduino.cc/en/Reference/LiquidCrystalRightToLeft" TargetMode="External"/><Relationship Id="rId7" Type="http://schemas.openxmlformats.org/officeDocument/2006/relationships/hyperlink" Target="https://www.arduino.cc/en/Reference/LiquidCrystalSetCursor" TargetMode="External"/><Relationship Id="rId12" Type="http://schemas.openxmlformats.org/officeDocument/2006/relationships/hyperlink" Target="https://www.arduino.cc/en/Reference/LiquidCrystalBlink" TargetMode="External"/><Relationship Id="rId17" Type="http://schemas.openxmlformats.org/officeDocument/2006/relationships/hyperlink" Target="https://www.arduino.cc/en/Reference/LiquidCrystalScrollDisplayRight" TargetMode="External"/><Relationship Id="rId2" Type="http://schemas.openxmlformats.org/officeDocument/2006/relationships/notesSlide" Target="../notesSlides/notesSlide139.xml"/><Relationship Id="rId16" Type="http://schemas.openxmlformats.org/officeDocument/2006/relationships/hyperlink" Target="https://www.arduino.cc/en/Reference/LiquidCrystalScrollDisplayLeft" TargetMode="External"/><Relationship Id="rId20" Type="http://schemas.openxmlformats.org/officeDocument/2006/relationships/hyperlink" Target="https://www.arduino.cc/en/Reference/LiquidCrystalLeftToRigh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arduino.cc/en/Reference/LiquidCrystalHome" TargetMode="External"/><Relationship Id="rId11" Type="http://schemas.openxmlformats.org/officeDocument/2006/relationships/hyperlink" Target="https://www.arduino.cc/en/Reference/LiquidCrystalNoCursor" TargetMode="External"/><Relationship Id="rId5" Type="http://schemas.openxmlformats.org/officeDocument/2006/relationships/hyperlink" Target="https://www.arduino.cc/en/Reference/LiquidCrystalClear" TargetMode="External"/><Relationship Id="rId15" Type="http://schemas.openxmlformats.org/officeDocument/2006/relationships/hyperlink" Target="https://www.arduino.cc/en/Reference/LiquidCrystalNoDisplay" TargetMode="External"/><Relationship Id="rId10" Type="http://schemas.openxmlformats.org/officeDocument/2006/relationships/hyperlink" Target="https://www.arduino.cc/en/Reference/LiquidCrystalCursor" TargetMode="External"/><Relationship Id="rId19" Type="http://schemas.openxmlformats.org/officeDocument/2006/relationships/hyperlink" Target="https://www.arduino.cc/en/Reference/LiquidCrystalNoAutoscroll" TargetMode="External"/><Relationship Id="rId4" Type="http://schemas.openxmlformats.org/officeDocument/2006/relationships/hyperlink" Target="https://www.arduino.cc/en/Reference/LiquidCrystalBegin" TargetMode="External"/><Relationship Id="rId9" Type="http://schemas.openxmlformats.org/officeDocument/2006/relationships/hyperlink" Target="https://www.arduino.cc/en/Reference/LiquidCrystalPrint" TargetMode="External"/><Relationship Id="rId14" Type="http://schemas.openxmlformats.org/officeDocument/2006/relationships/hyperlink" Target="https://www.arduino.cc/en/Reference/LiquidCrystalDisplay" TargetMode="External"/><Relationship Id="rId22" Type="http://schemas.openxmlformats.org/officeDocument/2006/relationships/hyperlink" Target="https://www.arduino.cc/en/Reference/LiquidCrystalCreateCha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Tutorial/EEPROMGet" TargetMode="External"/><Relationship Id="rId13" Type="http://schemas.openxmlformats.org/officeDocument/2006/relationships/hyperlink" Target="https://www.arduino.cc/en/Reference/EEPROMWrite" TargetMode="External"/><Relationship Id="rId3" Type="http://schemas.openxmlformats.org/officeDocument/2006/relationships/hyperlink" Target="https://www.arduino.cc/en/Reference/EEPROM" TargetMode="External"/><Relationship Id="rId7" Type="http://schemas.openxmlformats.org/officeDocument/2006/relationships/hyperlink" Target="https://www.arduino.cc/en/Tutorial/EEPROMCrc" TargetMode="External"/><Relationship Id="rId12" Type="http://schemas.openxmlformats.org/officeDocument/2006/relationships/hyperlink" Target="https://www.arduino.cc/en/Reference/EEPROMRead" TargetMode="External"/><Relationship Id="rId17" Type="http://schemas.openxmlformats.org/officeDocument/2006/relationships/hyperlink" Target="https://www.arduino.cc/en/Reference/EEPROMObject" TargetMode="External"/><Relationship Id="rId2" Type="http://schemas.openxmlformats.org/officeDocument/2006/relationships/notesSlide" Target="../notesSlides/notesSlide141.xml"/><Relationship Id="rId16" Type="http://schemas.openxmlformats.org/officeDocument/2006/relationships/hyperlink" Target="https://www.arduino.cc/en/Reference/EEPROMPut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arduino.cc/en/Tutorial/EEPROMWrite" TargetMode="External"/><Relationship Id="rId11" Type="http://schemas.openxmlformats.org/officeDocument/2006/relationships/hyperlink" Target="https://www.arduino.cc/en/Tutorial/EEPROMUpdate" TargetMode="External"/><Relationship Id="rId5" Type="http://schemas.openxmlformats.org/officeDocument/2006/relationships/hyperlink" Target="https://www.arduino.cc/en/Tutorial/EEPROMRead" TargetMode="External"/><Relationship Id="rId15" Type="http://schemas.openxmlformats.org/officeDocument/2006/relationships/hyperlink" Target="https://www.arduino.cc/en/Reference/EEPROMGet" TargetMode="External"/><Relationship Id="rId10" Type="http://schemas.openxmlformats.org/officeDocument/2006/relationships/hyperlink" Target="https://www.arduino.cc/en/Tutorial/EEPROMPut" TargetMode="External"/><Relationship Id="rId4" Type="http://schemas.openxmlformats.org/officeDocument/2006/relationships/hyperlink" Target="https://www.arduino.cc/en/Tutorial/EEPROMClear" TargetMode="External"/><Relationship Id="rId9" Type="http://schemas.openxmlformats.org/officeDocument/2006/relationships/hyperlink" Target="https://www.arduino.cc/en/Tutorial/EEPROMIteration" TargetMode="External"/><Relationship Id="rId14" Type="http://schemas.openxmlformats.org/officeDocument/2006/relationships/hyperlink" Target="https://www.arduino.cc/en/Reference/EEPROMUpdate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arduino.cc/Code/Keypad" TargetMode="Externa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4.png"/><Relationship Id="rId4" Type="http://schemas.openxmlformats.org/officeDocument/2006/relationships/image" Target="../media/image153.jpe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0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datasheets/LCD/HD44780.pdf" TargetMode="Externa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6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duino.cc/en/Reference/LiquidCrystalWrite" TargetMode="External"/><Relationship Id="rId13" Type="http://schemas.openxmlformats.org/officeDocument/2006/relationships/hyperlink" Target="https://www.arduino.cc/en/Reference/LiquidCrystalNoBlink" TargetMode="External"/><Relationship Id="rId18" Type="http://schemas.openxmlformats.org/officeDocument/2006/relationships/hyperlink" Target="https://www.arduino.cc/en/Reference/LiquidCrystalAutoscroll" TargetMode="External"/><Relationship Id="rId3" Type="http://schemas.openxmlformats.org/officeDocument/2006/relationships/hyperlink" Target="https://www.arduino.cc/en/Reference/LiquidCrystalConstructor" TargetMode="External"/><Relationship Id="rId21" Type="http://schemas.openxmlformats.org/officeDocument/2006/relationships/hyperlink" Target="https://www.arduino.cc/en/Reference/LiquidCrystalRightToLeft" TargetMode="External"/><Relationship Id="rId7" Type="http://schemas.openxmlformats.org/officeDocument/2006/relationships/hyperlink" Target="https://www.arduino.cc/en/Reference/LiquidCrystalSetCursor" TargetMode="External"/><Relationship Id="rId12" Type="http://schemas.openxmlformats.org/officeDocument/2006/relationships/hyperlink" Target="https://www.arduino.cc/en/Reference/LiquidCrystalBlink" TargetMode="External"/><Relationship Id="rId17" Type="http://schemas.openxmlformats.org/officeDocument/2006/relationships/hyperlink" Target="https://www.arduino.cc/en/Reference/LiquidCrystalScrollDisplayRight" TargetMode="External"/><Relationship Id="rId2" Type="http://schemas.openxmlformats.org/officeDocument/2006/relationships/notesSlide" Target="../notesSlides/notesSlide158.xml"/><Relationship Id="rId16" Type="http://schemas.openxmlformats.org/officeDocument/2006/relationships/hyperlink" Target="https://www.arduino.cc/en/Reference/LiquidCrystalScrollDisplayLeft" TargetMode="External"/><Relationship Id="rId20" Type="http://schemas.openxmlformats.org/officeDocument/2006/relationships/hyperlink" Target="https://www.arduino.cc/en/Reference/LiquidCrystalLeftToRight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arduino.cc/en/Reference/LiquidCrystalHome" TargetMode="External"/><Relationship Id="rId11" Type="http://schemas.openxmlformats.org/officeDocument/2006/relationships/hyperlink" Target="https://www.arduino.cc/en/Reference/LiquidCrystalNoCursor" TargetMode="External"/><Relationship Id="rId5" Type="http://schemas.openxmlformats.org/officeDocument/2006/relationships/hyperlink" Target="https://www.arduino.cc/en/Reference/LiquidCrystalClear" TargetMode="External"/><Relationship Id="rId15" Type="http://schemas.openxmlformats.org/officeDocument/2006/relationships/hyperlink" Target="https://www.arduino.cc/en/Reference/LiquidCrystalNoDisplay" TargetMode="External"/><Relationship Id="rId10" Type="http://schemas.openxmlformats.org/officeDocument/2006/relationships/hyperlink" Target="https://www.arduino.cc/en/Reference/LiquidCrystalCursor" TargetMode="External"/><Relationship Id="rId19" Type="http://schemas.openxmlformats.org/officeDocument/2006/relationships/hyperlink" Target="https://www.arduino.cc/en/Reference/LiquidCrystalNoAutoscroll" TargetMode="External"/><Relationship Id="rId4" Type="http://schemas.openxmlformats.org/officeDocument/2006/relationships/hyperlink" Target="https://www.arduino.cc/en/Reference/LiquidCrystalBegin" TargetMode="External"/><Relationship Id="rId9" Type="http://schemas.openxmlformats.org/officeDocument/2006/relationships/hyperlink" Target="https://www.arduino.cc/en/Reference/LiquidCrystalPrint" TargetMode="External"/><Relationship Id="rId14" Type="http://schemas.openxmlformats.org/officeDocument/2006/relationships/hyperlink" Target="https://www.arduino.cc/en/Reference/LiquidCrystalDisplay" TargetMode="External"/><Relationship Id="rId22" Type="http://schemas.openxmlformats.org/officeDocument/2006/relationships/hyperlink" Target="https://www.arduino.cc/en/Reference/LiquidCrystalCreateChar" TargetMode="Externa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hertel/LiquidCrystal_PCF8574" TargetMode="Externa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Reference.MouseKeyboard" TargetMode="Externa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0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robotics.com/wiki/index.php?title=Arduino_sans_bootloader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8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jpe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9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0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0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0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0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1.microchip.com/downloads/en/devicedoc/atmel-2549-8-bit-avr-microcontroller-atmega640-1280-1281-2560-2561_datasheet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9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0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9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9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9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9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9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9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9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9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9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9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0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9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9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9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9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9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9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9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9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9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9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9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9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9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9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9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docs.io/c-strings/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 rot="20916814">
            <a:off x="2700054" y="672288"/>
            <a:ext cx="6422590" cy="642942"/>
          </a:xfrm>
        </p:spPr>
        <p:txBody>
          <a:bodyPr/>
          <a:lstStyle/>
          <a:p>
            <a:r>
              <a:rPr lang="fr-FR" sz="4000" b="1" dirty="0"/>
              <a:t>Conception &amp; mise </a:t>
            </a:r>
          </a:p>
          <a:p>
            <a:r>
              <a:rPr lang="fr-FR" sz="4000" b="1" dirty="0"/>
              <a:t>en œuvre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B5BC-E3F1-4ABE-A1A6-D2608D40EC2E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Arduino</a:t>
            </a:r>
          </a:p>
        </p:txBody>
      </p:sp>
      <p:pic>
        <p:nvPicPr>
          <p:cNvPr id="5" name="Picture 6" descr="RÃ©sultat de recherche d'images pour &quot;logo arduino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44129">
            <a:off x="5869761" y="2582196"/>
            <a:ext cx="2370168" cy="16136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Arduino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 </a:t>
            </a:r>
            <a:r>
              <a:rPr lang="fr-FR" i="1" dirty="0">
                <a:hlinkClick r:id="rId3" tooltip="Bar (établissement)"/>
              </a:rPr>
              <a:t>Bar</a:t>
            </a:r>
            <a:r>
              <a:rPr lang="fr-FR" i="1" dirty="0"/>
              <a:t> di </a:t>
            </a:r>
            <a:r>
              <a:rPr lang="fr-FR" i="1" dirty="0" err="1"/>
              <a:t>Re</a:t>
            </a:r>
            <a:r>
              <a:rPr lang="fr-FR" i="1" dirty="0"/>
              <a:t> Arduino</a:t>
            </a:r>
            <a:r>
              <a:rPr lang="fr-FR" dirty="0"/>
              <a:t> </a:t>
            </a:r>
          </a:p>
          <a:p>
            <a:pPr lvl="2"/>
            <a:r>
              <a:rPr lang="fr-FR" dirty="0"/>
              <a:t>Bar</a:t>
            </a:r>
            <a:r>
              <a:rPr lang="fr-FR" sz="1300" dirty="0"/>
              <a:t>(débit de boisson)</a:t>
            </a:r>
            <a:r>
              <a:rPr lang="fr-FR" dirty="0"/>
              <a:t> en Italie de rassemblement des développeurs</a:t>
            </a:r>
          </a:p>
          <a:p>
            <a:endParaRPr lang="fr-FR" dirty="0"/>
          </a:p>
          <a:p>
            <a:r>
              <a:rPr lang="fr-FR" dirty="0"/>
              <a:t>Un arduino c'est une carte électronique avec</a:t>
            </a:r>
          </a:p>
          <a:p>
            <a:pPr lvl="2"/>
            <a:r>
              <a:rPr lang="fr-FR" dirty="0"/>
              <a:t>Un </a:t>
            </a:r>
            <a:r>
              <a:rPr lang="fr-FR" dirty="0" err="1"/>
              <a:t>atmegaXXX</a:t>
            </a:r>
            <a:r>
              <a:rPr lang="fr-FR" dirty="0"/>
              <a:t>*</a:t>
            </a:r>
          </a:p>
          <a:p>
            <a:pPr lvl="2"/>
            <a:r>
              <a:rPr lang="fr-FR" dirty="0"/>
              <a:t>Une alim 5v*</a:t>
            </a:r>
          </a:p>
          <a:p>
            <a:pPr lvl="2"/>
            <a:r>
              <a:rPr lang="fr-FR" dirty="0"/>
              <a:t>Un quartz 16Mhz*</a:t>
            </a:r>
          </a:p>
          <a:p>
            <a:pPr lvl="2"/>
            <a:r>
              <a:rPr lang="fr-FR" dirty="0"/>
              <a:t>un format standard</a:t>
            </a:r>
          </a:p>
          <a:p>
            <a:pPr lvl="1"/>
            <a:endParaRPr lang="fr-FR" dirty="0"/>
          </a:p>
          <a:p>
            <a:r>
              <a:rPr lang="fr-FR" dirty="0"/>
              <a:t>Les schémas de ces cartes sont en </a:t>
            </a:r>
            <a:r>
              <a:rPr lang="fr-FR" dirty="0">
                <a:hlinkClick r:id="rId4" tooltip="Licence libre"/>
              </a:rPr>
              <a:t>licence libre</a:t>
            </a:r>
            <a:r>
              <a:rPr lang="fr-FR" dirty="0"/>
              <a:t>. Certaines composantes ne sont pas sous licence libre</a:t>
            </a:r>
          </a:p>
          <a:p>
            <a:pPr lvl="2"/>
            <a:r>
              <a:rPr lang="fr-FR" dirty="0"/>
              <a:t>exemple comme le microcontrôleur</a:t>
            </a:r>
          </a:p>
          <a:p>
            <a:endParaRPr lang="fr-FR" dirty="0"/>
          </a:p>
        </p:txBody>
      </p:sp>
      <p:pic>
        <p:nvPicPr>
          <p:cNvPr id="4" name="Picture 6" descr="RÃ©sultat de recherche d'images pour &quot;logo arduino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744129">
            <a:off x="6552800" y="3057227"/>
            <a:ext cx="2008526" cy="1367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 trigonométriques &amp; </a:t>
            </a:r>
            <a:r>
              <a:rPr lang="fr-FR" dirty="0" err="1"/>
              <a:t>random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fr-FR" dirty="0"/>
              <a:t>Cosinus</a:t>
            </a:r>
          </a:p>
          <a:p>
            <a:pPr lvl="2"/>
            <a:r>
              <a:rPr lang="fr-FR" dirty="0">
                <a:solidFill>
                  <a:srgbClr val="3182BD"/>
                </a:solidFill>
                <a:latin typeface="Consolas"/>
              </a:rPr>
              <a:t>cos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</a:t>
            </a:r>
            <a:r>
              <a:rPr lang="fr-FR" dirty="0" err="1">
                <a:solidFill>
                  <a:srgbClr val="B7B8B9"/>
                </a:solidFill>
                <a:latin typeface="Consolas"/>
              </a:rPr>
              <a:t>radAngle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);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Sinus</a:t>
            </a:r>
          </a:p>
          <a:p>
            <a:pPr lvl="2"/>
            <a:r>
              <a:rPr lang="fr-FR" dirty="0">
                <a:solidFill>
                  <a:srgbClr val="3182BD"/>
                </a:solidFill>
                <a:latin typeface="Consolas"/>
              </a:rPr>
              <a:t>sin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</a:t>
            </a:r>
            <a:r>
              <a:rPr lang="fr-FR" dirty="0" err="1">
                <a:solidFill>
                  <a:srgbClr val="B7B8B9"/>
                </a:solidFill>
                <a:latin typeface="Consolas"/>
              </a:rPr>
              <a:t>radAngle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);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Tangente</a:t>
            </a:r>
          </a:p>
          <a:p>
            <a:pPr lvl="2"/>
            <a:r>
              <a:rPr lang="fr-FR" dirty="0">
                <a:solidFill>
                  <a:srgbClr val="3182BD"/>
                </a:solidFill>
                <a:latin typeface="Consolas"/>
              </a:rPr>
              <a:t>tan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</a:t>
            </a:r>
            <a:r>
              <a:rPr lang="fr-FR" dirty="0" err="1">
                <a:solidFill>
                  <a:srgbClr val="B7B8B9"/>
                </a:solidFill>
                <a:latin typeface="Consolas"/>
              </a:rPr>
              <a:t>radAngle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);</a:t>
            </a:r>
          </a:p>
          <a:p>
            <a:endParaRPr lang="fr-FR" dirty="0">
              <a:latin typeface="Consolas"/>
            </a:endParaRPr>
          </a:p>
          <a:p>
            <a:r>
              <a:rPr lang="fr-FR" dirty="0">
                <a:latin typeface="Consolas"/>
              </a:rPr>
              <a:t>Valeurs aléatoires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randomSeed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3"/>
            <a:r>
              <a:rPr lang="fr-FR" dirty="0"/>
              <a:t>set la graine pour les </a:t>
            </a:r>
            <a:r>
              <a:rPr lang="fr-FR" dirty="0" err="1"/>
              <a:t>random</a:t>
            </a:r>
            <a:endParaRPr lang="fr-FR" dirty="0"/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random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([min,]max)</a:t>
            </a:r>
          </a:p>
          <a:p>
            <a:pPr lvl="3"/>
            <a:r>
              <a:rPr lang="fr-FR" dirty="0"/>
              <a:t>Renvoie une valeur aléatoire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Structure </a:t>
            </a:r>
            <a:r>
              <a:rPr lang="fr-FR" dirty="0" err="1"/>
              <a:t>ino</a:t>
            </a:r>
            <a:endParaRPr lang="fr-FR" dirty="0"/>
          </a:p>
          <a:p>
            <a:pPr lvl="1"/>
            <a:r>
              <a:rPr lang="fr-FR" dirty="0"/>
              <a:t>Entrée sortie analogique</a:t>
            </a:r>
          </a:p>
          <a:p>
            <a:pPr lvl="1"/>
            <a:r>
              <a:rPr lang="fr-FR" dirty="0"/>
              <a:t>Entrée sortie numérique</a:t>
            </a:r>
          </a:p>
          <a:p>
            <a:pPr lvl="1"/>
            <a:r>
              <a:rPr lang="fr-FR" dirty="0"/>
              <a:t>Communication série</a:t>
            </a:r>
          </a:p>
          <a:p>
            <a:pPr lvl="1"/>
            <a:r>
              <a:rPr lang="fr-FR" dirty="0"/>
              <a:t>Inclusion de librairie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58E9E20-3ACF-4ECD-B09F-689984E7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Starter Pack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56613E-830C-4199-A455-AD353F215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61951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7A4D107-84FF-43FD-B04C-4833351E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23156A4-0602-420D-AAB0-C4383391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r>
              <a:rPr lang="fr-FR" dirty="0"/>
              <a:t>Contenu du starter Kit</a:t>
            </a:r>
          </a:p>
          <a:p>
            <a:endParaRPr lang="fr-FR" dirty="0"/>
          </a:p>
          <a:p>
            <a:pPr lvl="1"/>
            <a:r>
              <a:rPr lang="fr-FR" dirty="0"/>
              <a:t>Conceptions des projets du kit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890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FAD6FC6-ED32-404A-A27C-286237D2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Starter Kit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ACE0EFE-10DB-4B06-B15A-482C9B750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8262" y="1662112"/>
            <a:ext cx="64674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0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0A68208-C010-47F8-B701-7FC8CEE7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starter kit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B76B43E-0916-405A-84F9-7F762C46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8715436" cy="639762"/>
          </a:xfrm>
        </p:spPr>
        <p:txBody>
          <a:bodyPr/>
          <a:lstStyle/>
          <a:p>
            <a:pPr algn="ctr"/>
            <a:r>
              <a:rPr lang="fr-FR" dirty="0"/>
              <a:t>Contenu du kit officiel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E06184C-EBB7-41AF-80C1-E228E2F3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4282" y="1772816"/>
            <a:ext cx="4283106" cy="4643470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Arduino livre(170 pages) </a:t>
            </a:r>
          </a:p>
          <a:p>
            <a:r>
              <a:rPr lang="fr-FR" dirty="0"/>
              <a:t>1 Arduino UNO rev.3 1</a:t>
            </a:r>
          </a:p>
          <a:p>
            <a:r>
              <a:rPr lang="fr-FR" dirty="0"/>
              <a:t> </a:t>
            </a:r>
            <a:r>
              <a:rPr lang="fr-FR" dirty="0" err="1"/>
              <a:t>cable</a:t>
            </a:r>
            <a:r>
              <a:rPr lang="fr-FR" dirty="0"/>
              <a:t> USB</a:t>
            </a:r>
          </a:p>
          <a:p>
            <a:r>
              <a:rPr lang="fr-FR" dirty="0"/>
              <a:t>1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  <a:p>
            <a:r>
              <a:rPr lang="fr-FR" dirty="0"/>
              <a:t>1 base </a:t>
            </a:r>
          </a:p>
          <a:p>
            <a:r>
              <a:rPr lang="fr-FR" dirty="0"/>
              <a:t>1 9v bat.</a:t>
            </a:r>
          </a:p>
          <a:p>
            <a:r>
              <a:rPr lang="fr-FR" dirty="0"/>
              <a:t>70 Solid </a:t>
            </a:r>
            <a:r>
              <a:rPr lang="fr-FR" dirty="0" err="1"/>
              <a:t>core</a:t>
            </a:r>
            <a:r>
              <a:rPr lang="fr-FR" dirty="0"/>
              <a:t> jumper </a:t>
            </a:r>
            <a:r>
              <a:rPr lang="fr-FR" dirty="0" err="1"/>
              <a:t>wires</a:t>
            </a:r>
            <a:r>
              <a:rPr lang="fr-FR" dirty="0"/>
              <a:t> </a:t>
            </a:r>
          </a:p>
          <a:p>
            <a:r>
              <a:rPr lang="fr-FR" dirty="0"/>
              <a:t>2 </a:t>
            </a:r>
            <a:r>
              <a:rPr lang="fr-FR" dirty="0" err="1"/>
              <a:t>Stranded</a:t>
            </a:r>
            <a:r>
              <a:rPr lang="fr-FR" dirty="0"/>
              <a:t> jumper </a:t>
            </a:r>
            <a:r>
              <a:rPr lang="fr-FR" dirty="0" err="1"/>
              <a:t>wires</a:t>
            </a:r>
            <a:r>
              <a:rPr lang="fr-FR" dirty="0"/>
              <a:t> </a:t>
            </a:r>
          </a:p>
          <a:p>
            <a:r>
              <a:rPr lang="fr-FR" dirty="0"/>
              <a:t>6 </a:t>
            </a:r>
            <a:r>
              <a:rPr lang="fr-FR" dirty="0" err="1"/>
              <a:t>Photoresistor</a:t>
            </a:r>
            <a:r>
              <a:rPr lang="fr-FR" dirty="0"/>
              <a:t> [VT90N2 LDR] </a:t>
            </a:r>
          </a:p>
          <a:p>
            <a:r>
              <a:rPr lang="fr-FR" dirty="0"/>
              <a:t>3 </a:t>
            </a:r>
            <a:r>
              <a:rPr lang="fr-FR" dirty="0" err="1"/>
              <a:t>Potentiometer</a:t>
            </a:r>
            <a:r>
              <a:rPr lang="fr-FR" dirty="0"/>
              <a:t> 10kilohm </a:t>
            </a:r>
          </a:p>
          <a:p>
            <a:r>
              <a:rPr lang="fr-FR" dirty="0"/>
              <a:t>10 </a:t>
            </a:r>
            <a:r>
              <a:rPr lang="fr-FR" dirty="0" err="1"/>
              <a:t>Pushbuttons</a:t>
            </a:r>
            <a:r>
              <a:rPr lang="fr-FR" dirty="0"/>
              <a:t> </a:t>
            </a:r>
          </a:p>
          <a:p>
            <a:r>
              <a:rPr lang="fr-FR" dirty="0"/>
              <a:t>1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 [TMP36] </a:t>
            </a:r>
          </a:p>
          <a:p>
            <a:r>
              <a:rPr lang="fr-FR" dirty="0"/>
              <a:t>1 Tilt </a:t>
            </a:r>
            <a:r>
              <a:rPr lang="fr-FR" dirty="0" err="1"/>
              <a:t>sensor</a:t>
            </a:r>
            <a:r>
              <a:rPr lang="fr-FR" dirty="0"/>
              <a:t> </a:t>
            </a:r>
          </a:p>
          <a:p>
            <a:r>
              <a:rPr lang="fr-FR" dirty="0"/>
              <a:t>1 LCD </a:t>
            </a:r>
            <a:r>
              <a:rPr lang="fr-FR" dirty="0" err="1"/>
              <a:t>alphanumeric</a:t>
            </a:r>
            <a:r>
              <a:rPr lang="fr-FR" dirty="0"/>
              <a:t> (16x2 </a:t>
            </a:r>
            <a:r>
              <a:rPr lang="fr-FR" dirty="0" err="1"/>
              <a:t>characters</a:t>
            </a:r>
            <a:r>
              <a:rPr lang="fr-FR" dirty="0"/>
              <a:t>)</a:t>
            </a:r>
          </a:p>
          <a:p>
            <a:r>
              <a:rPr lang="fr-FR" dirty="0"/>
              <a:t>LED (</a:t>
            </a:r>
            <a:r>
              <a:rPr lang="fr-FR" dirty="0" err="1"/>
              <a:t>bright</a:t>
            </a:r>
            <a:r>
              <a:rPr lang="fr-FR" dirty="0"/>
              <a:t> white) </a:t>
            </a:r>
          </a:p>
          <a:p>
            <a:r>
              <a:rPr lang="fr-FR" dirty="0"/>
              <a:t>1 LED (RGB – </a:t>
            </a:r>
            <a:r>
              <a:rPr lang="fr-FR" dirty="0" err="1"/>
              <a:t>common</a:t>
            </a:r>
            <a:r>
              <a:rPr lang="fr-FR" dirty="0"/>
              <a:t> cathode) </a:t>
            </a:r>
          </a:p>
          <a:p>
            <a:r>
              <a:rPr lang="fr-FR" dirty="0"/>
              <a:t>8 </a:t>
            </a:r>
            <a:r>
              <a:rPr lang="fr-FR" dirty="0" err="1"/>
              <a:t>LEDs</a:t>
            </a:r>
            <a:r>
              <a:rPr lang="fr-FR" dirty="0"/>
              <a:t> (</a:t>
            </a:r>
            <a:r>
              <a:rPr lang="fr-FR" dirty="0" err="1"/>
              <a:t>red</a:t>
            </a:r>
            <a:r>
              <a:rPr lang="fr-FR" dirty="0"/>
              <a:t>) 8 </a:t>
            </a:r>
            <a:r>
              <a:rPr lang="fr-FR" dirty="0" err="1"/>
              <a:t>LEDs</a:t>
            </a:r>
            <a:r>
              <a:rPr lang="fr-FR" dirty="0"/>
              <a:t> (green) 8 </a:t>
            </a:r>
            <a:r>
              <a:rPr lang="fr-FR" dirty="0" err="1"/>
              <a:t>LEDs</a:t>
            </a:r>
            <a:r>
              <a:rPr lang="fr-FR" dirty="0"/>
              <a:t> (</a:t>
            </a:r>
            <a:r>
              <a:rPr lang="fr-FR" dirty="0" err="1"/>
              <a:t>yellow</a:t>
            </a:r>
            <a:r>
              <a:rPr lang="fr-FR" dirty="0"/>
              <a:t>) 3 </a:t>
            </a:r>
            <a:r>
              <a:rPr lang="fr-FR" dirty="0" err="1"/>
              <a:t>LEDs</a:t>
            </a:r>
            <a:r>
              <a:rPr lang="fr-FR" dirty="0"/>
              <a:t> (</a:t>
            </a:r>
            <a:r>
              <a:rPr lang="fr-FR" dirty="0" err="1"/>
              <a:t>blue</a:t>
            </a:r>
            <a:r>
              <a:rPr lang="fr-FR" dirty="0"/>
              <a:t>) </a:t>
            </a:r>
          </a:p>
          <a:p>
            <a:r>
              <a:rPr lang="fr-FR" dirty="0"/>
              <a:t> 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D8F037D-B911-4C03-97ED-534DCD7DF5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1 Small DC </a:t>
            </a:r>
            <a:r>
              <a:rPr lang="fr-FR" dirty="0" err="1"/>
              <a:t>motor</a:t>
            </a:r>
            <a:r>
              <a:rPr lang="fr-FR" dirty="0"/>
              <a:t> 6/9V </a:t>
            </a:r>
          </a:p>
          <a:p>
            <a:r>
              <a:rPr lang="fr-FR" dirty="0"/>
              <a:t>1 Small servo </a:t>
            </a:r>
            <a:r>
              <a:rPr lang="fr-FR" dirty="0" err="1"/>
              <a:t>motor</a:t>
            </a:r>
            <a:r>
              <a:rPr lang="fr-FR" dirty="0"/>
              <a:t> </a:t>
            </a:r>
          </a:p>
          <a:p>
            <a:r>
              <a:rPr lang="fr-FR" dirty="0"/>
              <a:t>1 </a:t>
            </a:r>
            <a:r>
              <a:rPr lang="fr-FR" dirty="0" err="1"/>
              <a:t>Piezo</a:t>
            </a:r>
            <a:r>
              <a:rPr lang="fr-FR" dirty="0"/>
              <a:t> capsule [PKM17EPP-4001-B0] </a:t>
            </a:r>
          </a:p>
          <a:p>
            <a:r>
              <a:rPr lang="fr-FR" dirty="0"/>
              <a:t>1 H-bridge </a:t>
            </a:r>
            <a:r>
              <a:rPr lang="fr-FR" dirty="0" err="1"/>
              <a:t>motor</a:t>
            </a:r>
            <a:r>
              <a:rPr lang="fr-FR" dirty="0"/>
              <a:t> driver [L293D] </a:t>
            </a:r>
          </a:p>
          <a:p>
            <a:r>
              <a:rPr lang="fr-FR" dirty="0"/>
              <a:t>2 </a:t>
            </a:r>
            <a:r>
              <a:rPr lang="fr-FR" dirty="0" err="1"/>
              <a:t>Optocouplers</a:t>
            </a:r>
            <a:r>
              <a:rPr lang="fr-FR" dirty="0"/>
              <a:t> [4N35] </a:t>
            </a:r>
          </a:p>
          <a:p>
            <a:r>
              <a:rPr lang="fr-FR" dirty="0"/>
              <a:t>5 Transistor [BC547] </a:t>
            </a:r>
          </a:p>
          <a:p>
            <a:r>
              <a:rPr lang="fr-FR" dirty="0"/>
              <a:t>2 </a:t>
            </a:r>
            <a:r>
              <a:rPr lang="fr-FR" dirty="0" err="1"/>
              <a:t>Mosfet</a:t>
            </a:r>
            <a:r>
              <a:rPr lang="fr-FR" dirty="0"/>
              <a:t> transistors [IRF520] </a:t>
            </a:r>
          </a:p>
          <a:p>
            <a:r>
              <a:rPr lang="fr-FR" dirty="0"/>
              <a:t>5 </a:t>
            </a:r>
            <a:r>
              <a:rPr lang="fr-FR" dirty="0" err="1"/>
              <a:t>Capacitors</a:t>
            </a:r>
            <a:r>
              <a:rPr lang="fr-FR" dirty="0"/>
              <a:t> 100nF 3 </a:t>
            </a:r>
            <a:r>
              <a:rPr lang="fr-FR" dirty="0" err="1"/>
              <a:t>Capacitors</a:t>
            </a:r>
            <a:r>
              <a:rPr lang="fr-FR" dirty="0"/>
              <a:t> 100uF 5 </a:t>
            </a:r>
            <a:r>
              <a:rPr lang="fr-FR" dirty="0" err="1"/>
              <a:t>Capacitor</a:t>
            </a:r>
            <a:r>
              <a:rPr lang="fr-FR" dirty="0"/>
              <a:t> 100pF </a:t>
            </a:r>
          </a:p>
          <a:p>
            <a:r>
              <a:rPr lang="fr-FR" dirty="0"/>
              <a:t>5 Diodes [1N4007] </a:t>
            </a:r>
          </a:p>
          <a:p>
            <a:r>
              <a:rPr lang="fr-FR" dirty="0"/>
              <a:t>3 Transparent gels (</a:t>
            </a:r>
            <a:r>
              <a:rPr lang="fr-FR" dirty="0" err="1"/>
              <a:t>red</a:t>
            </a:r>
            <a:r>
              <a:rPr lang="fr-FR" dirty="0"/>
              <a:t>, green, </a:t>
            </a:r>
            <a:r>
              <a:rPr lang="fr-FR" dirty="0" err="1"/>
              <a:t>blue</a:t>
            </a:r>
            <a:r>
              <a:rPr lang="fr-FR" dirty="0"/>
              <a:t>) </a:t>
            </a:r>
          </a:p>
          <a:p>
            <a:r>
              <a:rPr lang="fr-FR" dirty="0"/>
              <a:t>1 Male pins </a:t>
            </a:r>
            <a:r>
              <a:rPr lang="fr-FR" dirty="0" err="1"/>
              <a:t>strip</a:t>
            </a:r>
            <a:r>
              <a:rPr lang="fr-FR" dirty="0"/>
              <a:t> (40x1) </a:t>
            </a:r>
          </a:p>
          <a:p>
            <a:r>
              <a:rPr lang="fr-FR" dirty="0"/>
              <a:t>20 </a:t>
            </a:r>
            <a:r>
              <a:rPr lang="fr-FR" dirty="0" err="1"/>
              <a:t>Resistors</a:t>
            </a:r>
            <a:r>
              <a:rPr lang="fr-FR" dirty="0"/>
              <a:t> 220 ohm 5 </a:t>
            </a:r>
            <a:r>
              <a:rPr lang="fr-FR" dirty="0" err="1"/>
              <a:t>Resistors</a:t>
            </a:r>
            <a:r>
              <a:rPr lang="fr-FR" dirty="0"/>
              <a:t> 560 ohm 5 </a:t>
            </a:r>
            <a:r>
              <a:rPr lang="fr-FR" dirty="0" err="1"/>
              <a:t>Resistors</a:t>
            </a:r>
            <a:r>
              <a:rPr lang="fr-FR" dirty="0"/>
              <a:t> 1 kilohm 5 </a:t>
            </a:r>
            <a:r>
              <a:rPr lang="fr-FR" dirty="0" err="1"/>
              <a:t>Resistors</a:t>
            </a:r>
            <a:r>
              <a:rPr lang="fr-FR" dirty="0"/>
              <a:t> 4.7 kilohm 10 </a:t>
            </a:r>
            <a:r>
              <a:rPr lang="fr-FR" dirty="0" err="1"/>
              <a:t>Resistors</a:t>
            </a:r>
            <a:r>
              <a:rPr lang="fr-FR" dirty="0"/>
              <a:t> 10 kilohm 5 </a:t>
            </a:r>
            <a:r>
              <a:rPr lang="fr-FR" dirty="0" err="1"/>
              <a:t>Resistors</a:t>
            </a:r>
            <a:r>
              <a:rPr lang="fr-FR" dirty="0"/>
              <a:t> 1 </a:t>
            </a:r>
            <a:r>
              <a:rPr lang="fr-FR" dirty="0" err="1"/>
              <a:t>megohm</a:t>
            </a:r>
            <a:r>
              <a:rPr lang="fr-FR" dirty="0"/>
              <a:t> 5 </a:t>
            </a:r>
            <a:r>
              <a:rPr lang="fr-FR" dirty="0" err="1"/>
              <a:t>Resistors</a:t>
            </a:r>
            <a:r>
              <a:rPr lang="fr-FR" dirty="0"/>
              <a:t> 10 </a:t>
            </a:r>
            <a:r>
              <a:rPr lang="fr-FR" dirty="0" err="1"/>
              <a:t>megohm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6374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FC0D18DB-1DFA-4B2E-831E-D9BB729B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livre de projets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B873DA0-7982-405F-B8BB-0A2AFAE6A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Un ensemble de conseil technique pour découvrir l'Arduino </a:t>
            </a:r>
          </a:p>
          <a:p>
            <a:endParaRPr lang="fr-FR" dirty="0"/>
          </a:p>
          <a:p>
            <a:r>
              <a:rPr lang="fr-FR" dirty="0"/>
              <a:t>Un ensemble de projets pédagogique</a:t>
            </a:r>
          </a:p>
          <a:p>
            <a:pPr lvl="2"/>
            <a:r>
              <a:rPr lang="fr-FR" dirty="0"/>
              <a:t>01 Get to Know </a:t>
            </a:r>
            <a:r>
              <a:rPr lang="fr-FR" dirty="0" err="1"/>
              <a:t>Your</a:t>
            </a:r>
            <a:r>
              <a:rPr lang="fr-FR" dirty="0"/>
              <a:t> Tools </a:t>
            </a:r>
          </a:p>
          <a:p>
            <a:pPr lvl="2"/>
            <a:r>
              <a:rPr lang="fr-FR" dirty="0"/>
              <a:t>02 </a:t>
            </a:r>
            <a:r>
              <a:rPr lang="fr-FR" dirty="0" err="1"/>
              <a:t>Spaceship</a:t>
            </a:r>
            <a:r>
              <a:rPr lang="fr-FR" dirty="0"/>
              <a:t> Interface </a:t>
            </a:r>
          </a:p>
          <a:p>
            <a:pPr lvl="2"/>
            <a:r>
              <a:rPr lang="fr-FR" dirty="0"/>
              <a:t>03 Love-o-</a:t>
            </a:r>
            <a:r>
              <a:rPr lang="fr-FR" dirty="0" err="1"/>
              <a:t>Meter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04 </a:t>
            </a:r>
            <a:r>
              <a:rPr lang="fr-FR" dirty="0" err="1"/>
              <a:t>Color</a:t>
            </a:r>
            <a:r>
              <a:rPr lang="fr-FR" dirty="0"/>
              <a:t> </a:t>
            </a:r>
            <a:r>
              <a:rPr lang="fr-FR" dirty="0" err="1"/>
              <a:t>Mixing</a:t>
            </a:r>
            <a:r>
              <a:rPr lang="fr-FR" dirty="0"/>
              <a:t> </a:t>
            </a:r>
            <a:r>
              <a:rPr lang="fr-FR" dirty="0" err="1"/>
              <a:t>Lamp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05 </a:t>
            </a:r>
            <a:r>
              <a:rPr lang="fr-FR" dirty="0" err="1"/>
              <a:t>Mood</a:t>
            </a:r>
            <a:r>
              <a:rPr lang="fr-FR" dirty="0"/>
              <a:t> </a:t>
            </a:r>
            <a:r>
              <a:rPr lang="fr-FR" dirty="0" err="1"/>
              <a:t>Cue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06 Light </a:t>
            </a:r>
            <a:r>
              <a:rPr lang="fr-FR" dirty="0" err="1"/>
              <a:t>Theremin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07 Keyboard Instrument </a:t>
            </a:r>
          </a:p>
          <a:p>
            <a:pPr lvl="2"/>
            <a:r>
              <a:rPr lang="fr-FR" dirty="0"/>
              <a:t>08 Digital </a:t>
            </a:r>
            <a:r>
              <a:rPr lang="fr-FR" dirty="0" err="1"/>
              <a:t>Hourglass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09 </a:t>
            </a:r>
            <a:r>
              <a:rPr lang="fr-FR" dirty="0" err="1"/>
              <a:t>Motorized</a:t>
            </a:r>
            <a:r>
              <a:rPr lang="fr-FR" dirty="0"/>
              <a:t> </a:t>
            </a:r>
            <a:r>
              <a:rPr lang="fr-FR" dirty="0" err="1"/>
              <a:t>Pinwheel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10 </a:t>
            </a:r>
            <a:r>
              <a:rPr lang="fr-FR" dirty="0" err="1"/>
              <a:t>Zoetrope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11 Crystal Ball </a:t>
            </a:r>
          </a:p>
          <a:p>
            <a:pPr lvl="2"/>
            <a:r>
              <a:rPr lang="fr-FR" dirty="0"/>
              <a:t>12 Knock Lock </a:t>
            </a:r>
          </a:p>
          <a:p>
            <a:pPr lvl="2"/>
            <a:r>
              <a:rPr lang="fr-FR" dirty="0"/>
              <a:t>13 </a:t>
            </a:r>
            <a:r>
              <a:rPr lang="fr-FR" dirty="0" err="1"/>
              <a:t>Touchy-feely</a:t>
            </a:r>
            <a:r>
              <a:rPr lang="fr-FR" dirty="0"/>
              <a:t> </a:t>
            </a:r>
            <a:r>
              <a:rPr lang="fr-FR" dirty="0" err="1"/>
              <a:t>Lamp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14 </a:t>
            </a:r>
            <a:r>
              <a:rPr lang="fr-FR" dirty="0" err="1"/>
              <a:t>Tweak</a:t>
            </a:r>
            <a:r>
              <a:rPr lang="fr-FR" dirty="0"/>
              <a:t> the Arduino Logo </a:t>
            </a:r>
          </a:p>
          <a:p>
            <a:pPr lvl="2"/>
            <a:r>
              <a:rPr lang="fr-FR" dirty="0"/>
              <a:t>15 Hacking Butons</a:t>
            </a:r>
          </a:p>
        </p:txBody>
      </p:sp>
    </p:spTree>
    <p:extLst>
      <p:ext uri="{BB962C8B-B14F-4D97-AF65-F5344CB8AC3E}">
        <p14:creationId xmlns:p14="http://schemas.microsoft.com/office/powerpoint/2010/main" val="8843287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02CC53-F058-48BF-8232-0D4837B5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</a:t>
            </a:r>
            <a:br>
              <a:rPr lang="fr-FR" dirty="0"/>
            </a:br>
            <a:r>
              <a:rPr lang="en-US" dirty="0"/>
              <a:t>01 Get to Know </a:t>
            </a:r>
            <a:r>
              <a:rPr lang="en-US" dirty="0" err="1"/>
              <a:t>YourTools</a:t>
            </a:r>
            <a:r>
              <a:rPr lang="en-US" dirty="0"/>
              <a:t>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8D43F-D67F-49BA-9F55-098422FDD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Page 21 (v. EN)</a:t>
            </a:r>
          </a:p>
          <a:p>
            <a:r>
              <a:rPr lang="fr-FR" dirty="0"/>
              <a:t>Appréhension de </a:t>
            </a:r>
          </a:p>
          <a:p>
            <a:pPr marL="0" indent="0">
              <a:buNone/>
            </a:pPr>
            <a:r>
              <a:rPr lang="fr-FR" dirty="0"/>
              <a:t>		la </a:t>
            </a:r>
            <a:r>
              <a:rPr lang="fr-FR" dirty="0" err="1"/>
              <a:t>breadoard</a:t>
            </a:r>
            <a:endParaRPr lang="fr-FR" dirty="0"/>
          </a:p>
          <a:p>
            <a:endParaRPr lang="fr-FR" dirty="0"/>
          </a:p>
          <a:p>
            <a:r>
              <a:rPr lang="fr-FR" dirty="0"/>
              <a:t>Appréhension des pins </a:t>
            </a:r>
          </a:p>
          <a:p>
            <a:pPr marL="0" indent="0">
              <a:buNone/>
            </a:pPr>
            <a:r>
              <a:rPr lang="fr-FR" dirty="0"/>
              <a:t>	d’alims de </a:t>
            </a:r>
            <a:r>
              <a:rPr lang="fr-FR" dirty="0" err="1"/>
              <a:t>l’arduino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Connaissance électronique :</a:t>
            </a:r>
          </a:p>
          <a:p>
            <a:pPr lvl="1"/>
            <a:r>
              <a:rPr lang="fr-FR" dirty="0"/>
              <a:t>La diode électro luminescente</a:t>
            </a:r>
          </a:p>
          <a:p>
            <a:pPr lvl="2"/>
            <a:r>
              <a:rPr lang="fr-FR" dirty="0"/>
              <a:t>Relation U/R/I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170E83-C4F1-4F90-9F18-667B5612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818238"/>
            <a:ext cx="2664296" cy="13854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6E354F-6621-4F44-9DE2-964F6C039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661827" y="3673328"/>
            <a:ext cx="2833092" cy="9639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27132CA-7ADC-42BE-BDD7-9B191F80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95" y="1052736"/>
            <a:ext cx="3590156" cy="26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C06EA-6DCC-4AE1-AEF3-DA5F5FFE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02 </a:t>
            </a:r>
            <a:br>
              <a:rPr lang="fr-FR" dirty="0"/>
            </a:br>
            <a:r>
              <a:rPr lang="fr-FR" dirty="0" err="1"/>
              <a:t>Spaceship</a:t>
            </a:r>
            <a:r>
              <a:rPr lang="fr-FR" dirty="0"/>
              <a:t> Interface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6304B-33D3-449C-AFE9-D8D9A3C75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PullUp</a:t>
            </a:r>
            <a:r>
              <a:rPr lang="fr-FR" dirty="0"/>
              <a:t> / </a:t>
            </a:r>
            <a:r>
              <a:rPr lang="fr-FR" dirty="0" err="1"/>
              <a:t>PullDown</a:t>
            </a:r>
            <a:r>
              <a:rPr lang="fr-FR" dirty="0"/>
              <a:t> </a:t>
            </a:r>
            <a:r>
              <a:rPr lang="fr-FR" dirty="0" err="1"/>
              <a:t>resistor</a:t>
            </a:r>
            <a:endParaRPr lang="fr-FR" dirty="0"/>
          </a:p>
          <a:p>
            <a:pPr lvl="1"/>
            <a:r>
              <a:rPr lang="fr-FR" dirty="0" err="1"/>
              <a:t>pinMode</a:t>
            </a:r>
            <a:endParaRPr lang="fr-FR" dirty="0"/>
          </a:p>
          <a:p>
            <a:r>
              <a:rPr lang="fr-FR" dirty="0"/>
              <a:t>Gestion entrées </a:t>
            </a:r>
          </a:p>
          <a:p>
            <a:pPr lvl="1"/>
            <a:r>
              <a:rPr lang="fr-FR" dirty="0" err="1"/>
              <a:t>DigitalRead</a:t>
            </a:r>
            <a:endParaRPr lang="fr-FR" dirty="0"/>
          </a:p>
          <a:p>
            <a:r>
              <a:rPr lang="fr-FR" dirty="0"/>
              <a:t>Gestion sorties</a:t>
            </a:r>
          </a:p>
          <a:p>
            <a:pPr lvl="1"/>
            <a:r>
              <a:rPr lang="fr-FR" dirty="0" err="1"/>
              <a:t>digitalWrite</a:t>
            </a:r>
            <a:endParaRPr lang="fr-FR" dirty="0"/>
          </a:p>
          <a:p>
            <a:endParaRPr lang="fr-FR" dirty="0"/>
          </a:p>
          <a:p>
            <a:r>
              <a:rPr lang="fr-FR" dirty="0"/>
              <a:t>Test logiciel</a:t>
            </a:r>
          </a:p>
          <a:p>
            <a:pPr lvl="2"/>
            <a:r>
              <a:rPr lang="fr-FR" dirty="0" err="1"/>
              <a:t>Niv</a:t>
            </a:r>
            <a:r>
              <a:rPr lang="fr-FR" dirty="0"/>
              <a:t> avancé : Gestion par vecteur &amp; </a:t>
            </a:r>
            <a:r>
              <a:rPr lang="fr-FR" dirty="0" err="1"/>
              <a:t>debounce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7A2B2A-D480-46EC-BCDE-1A77D3C9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55" y="1142984"/>
            <a:ext cx="3045425" cy="23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068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D27018-3D86-44E6-ABE6-7D720126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3</a:t>
            </a:r>
            <a:br>
              <a:rPr lang="fr-FR" dirty="0"/>
            </a:br>
            <a:r>
              <a:rPr lang="fr-FR" dirty="0"/>
              <a:t>love Ô </a:t>
            </a:r>
            <a:r>
              <a:rPr lang="fr-FR" dirty="0" err="1"/>
              <a:t>Meter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E83D55-6DE2-4838-B6C7-6AFEFCDC0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44 (v. EN)</a:t>
            </a:r>
          </a:p>
          <a:p>
            <a:r>
              <a:rPr lang="fr-FR" dirty="0"/>
              <a:t>Prise en main d’un capteur analogique</a:t>
            </a:r>
          </a:p>
          <a:p>
            <a:pPr lvl="1"/>
            <a:r>
              <a:rPr lang="fr-FR" dirty="0"/>
              <a:t>Capteur de température TMP36</a:t>
            </a:r>
          </a:p>
          <a:p>
            <a:pPr lvl="2"/>
            <a:r>
              <a:rPr lang="fr-FR" dirty="0" err="1"/>
              <a:t>analogRead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Lisaison</a:t>
            </a:r>
            <a:r>
              <a:rPr lang="fr-FR" dirty="0"/>
              <a:t> </a:t>
            </a:r>
            <a:r>
              <a:rPr lang="fr-FR" dirty="0" err="1"/>
              <a:t>serie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33919F-BA0E-4670-9109-5D80CABF8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9" y="1142984"/>
            <a:ext cx="1693992" cy="23600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02A9B8-BCAC-4ABE-A401-FF3D0C2C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7" y="4797152"/>
            <a:ext cx="3792771" cy="18465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ACF34B-7E85-44E5-A355-8A68032E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126" y="3356992"/>
            <a:ext cx="3864669" cy="28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65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Processeurs </a:t>
            </a:r>
            <a:r>
              <a:rPr lang="fr-FR" dirty="0" err="1"/>
              <a:t>Atmel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Processeur 8 bits</a:t>
            </a:r>
          </a:p>
          <a:p>
            <a:pPr lvl="1"/>
            <a:r>
              <a:rPr lang="fr-FR" dirty="0"/>
              <a:t>16 Mhz sur arduino </a:t>
            </a:r>
            <a:r>
              <a:rPr lang="fr-FR" sz="1600" dirty="0"/>
              <a:t>(Jusqu'à 20Mhz)</a:t>
            </a:r>
            <a:endParaRPr lang="fr-FR" dirty="0"/>
          </a:p>
          <a:p>
            <a:pPr lvl="2"/>
            <a:r>
              <a:rPr lang="fr-FR" dirty="0" err="1"/>
              <a:t>Atmega</a:t>
            </a:r>
            <a:r>
              <a:rPr lang="fr-FR" dirty="0"/>
              <a:t> </a:t>
            </a:r>
            <a:r>
              <a:rPr lang="fr-FR" b="1" dirty="0"/>
              <a:t>16</a:t>
            </a:r>
            <a:r>
              <a:rPr lang="fr-FR" dirty="0"/>
              <a:t>8 / </a:t>
            </a:r>
            <a:r>
              <a:rPr lang="fr-FR" b="1" dirty="0"/>
              <a:t>32</a:t>
            </a:r>
            <a:r>
              <a:rPr lang="fr-FR" dirty="0"/>
              <a:t>8 *</a:t>
            </a:r>
          </a:p>
          <a:p>
            <a:pPr lvl="3"/>
            <a:r>
              <a:rPr lang="fr-FR" b="1" dirty="0"/>
              <a:t>flash</a:t>
            </a:r>
            <a:r>
              <a:rPr lang="fr-FR" dirty="0"/>
              <a:t> : </a:t>
            </a:r>
            <a:r>
              <a:rPr lang="fr-FR" b="1" dirty="0"/>
              <a:t>16 </a:t>
            </a:r>
            <a:r>
              <a:rPr lang="fr-FR" dirty="0"/>
              <a:t>Kb ou </a:t>
            </a:r>
            <a:r>
              <a:rPr lang="fr-FR" b="1" dirty="0"/>
              <a:t>32 </a:t>
            </a:r>
            <a:r>
              <a:rPr lang="fr-FR" dirty="0"/>
              <a:t>Kb</a:t>
            </a:r>
          </a:p>
          <a:p>
            <a:pPr lvl="3"/>
            <a:r>
              <a:rPr lang="fr-FR" b="1" dirty="0"/>
              <a:t>Format</a:t>
            </a:r>
            <a:r>
              <a:rPr lang="fr-FR" dirty="0"/>
              <a:t> : SPDIP ou LQFP ou VQFN</a:t>
            </a:r>
          </a:p>
          <a:p>
            <a:pPr lvl="3"/>
            <a:r>
              <a:rPr lang="fr-FR" dirty="0" err="1"/>
              <a:t>Write</a:t>
            </a:r>
            <a:r>
              <a:rPr lang="fr-FR" dirty="0"/>
              <a:t> cycle :</a:t>
            </a:r>
          </a:p>
          <a:p>
            <a:pPr lvl="4"/>
            <a:r>
              <a:rPr lang="fr-FR" dirty="0"/>
              <a:t>flash 10 000x</a:t>
            </a:r>
          </a:p>
          <a:p>
            <a:pPr lvl="4"/>
            <a:r>
              <a:rPr lang="fr-FR" dirty="0"/>
              <a:t>EEPROM 100 000x</a:t>
            </a:r>
          </a:p>
          <a:p>
            <a:pPr lvl="3"/>
            <a:r>
              <a:rPr lang="fr-FR" b="1" dirty="0"/>
              <a:t>EEPROM</a:t>
            </a:r>
            <a:r>
              <a:rPr lang="fr-FR" dirty="0"/>
              <a:t> 512 b ou 1 Kb</a:t>
            </a:r>
          </a:p>
          <a:p>
            <a:pPr lvl="3"/>
            <a:r>
              <a:rPr lang="fr-FR" b="1" dirty="0"/>
              <a:t>SRAM</a:t>
            </a:r>
            <a:r>
              <a:rPr lang="fr-FR" dirty="0"/>
              <a:t> 1 Kb ou 2 Kb</a:t>
            </a:r>
          </a:p>
          <a:p>
            <a:pPr lvl="3"/>
            <a:r>
              <a:rPr lang="fr-FR" b="1" dirty="0"/>
              <a:t>Hardware Interruptions </a:t>
            </a:r>
            <a:r>
              <a:rPr lang="fr-FR" dirty="0"/>
              <a:t>: 2</a:t>
            </a:r>
          </a:p>
          <a:p>
            <a:pPr lvl="3"/>
            <a:r>
              <a:rPr lang="fr-FR" dirty="0"/>
              <a:t>I/O : </a:t>
            </a:r>
          </a:p>
          <a:p>
            <a:pPr lvl="4"/>
            <a:r>
              <a:rPr lang="fr-FR" dirty="0"/>
              <a:t>13 numériques dont 6 PWM</a:t>
            </a:r>
          </a:p>
          <a:p>
            <a:pPr lvl="4"/>
            <a:r>
              <a:rPr lang="fr-FR" dirty="0"/>
              <a:t>6  analogiques 10 bits DAC </a:t>
            </a:r>
            <a:r>
              <a:rPr lang="fr-FR" sz="1400" dirty="0"/>
              <a:t>(8sur QFP/QFN) </a:t>
            </a:r>
          </a:p>
          <a:p>
            <a:pPr lvl="3"/>
            <a:r>
              <a:rPr lang="fr-FR" dirty="0"/>
              <a:t>Protocoles :</a:t>
            </a:r>
          </a:p>
          <a:p>
            <a:pPr lvl="4"/>
            <a:r>
              <a:rPr lang="fr-FR" b="1" dirty="0"/>
              <a:t>UART</a:t>
            </a:r>
            <a:r>
              <a:rPr lang="fr-FR" dirty="0"/>
              <a:t>,  </a:t>
            </a:r>
            <a:r>
              <a:rPr lang="fr-FR" b="1" dirty="0"/>
              <a:t>SPI</a:t>
            </a:r>
            <a:r>
              <a:rPr lang="fr-FR" dirty="0"/>
              <a:t>, </a:t>
            </a:r>
            <a:r>
              <a:rPr lang="fr-FR" b="1" dirty="0" err="1"/>
              <a:t>I²c</a:t>
            </a:r>
            <a:r>
              <a:rPr lang="fr-FR" b="1" dirty="0"/>
              <a:t> </a:t>
            </a:r>
          </a:p>
        </p:txBody>
      </p:sp>
      <p:pic>
        <p:nvPicPr>
          <p:cNvPr id="97282" name="Picture 2" descr="RÃ©sultat de recherche d'images pour &quot;atmega 328P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571636"/>
            <a:ext cx="3571876" cy="3571876"/>
          </a:xfrm>
          <a:prstGeom prst="rect">
            <a:avLst/>
          </a:prstGeom>
          <a:noFill/>
        </p:spPr>
      </p:pic>
      <p:pic>
        <p:nvPicPr>
          <p:cNvPr id="97284" name="Picture 4" descr="RÃ©sultat de recherche d'images pour &quot;lqfp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29454" y="3357594"/>
            <a:ext cx="1928794" cy="1928794"/>
          </a:xfrm>
          <a:prstGeom prst="rect">
            <a:avLst/>
          </a:prstGeom>
          <a:noFill/>
        </p:spPr>
      </p:pic>
      <p:pic>
        <p:nvPicPr>
          <p:cNvPr id="97290" name="Picture 10" descr="https://www.microchip.com/_images/ics/medium-ATmega328-VQFN-3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50" y="5004299"/>
            <a:ext cx="1428760" cy="1282221"/>
          </a:xfrm>
          <a:prstGeom prst="rect">
            <a:avLst/>
          </a:prstGeom>
          <a:noFill/>
        </p:spPr>
      </p:pic>
      <p:sp>
        <p:nvSpPr>
          <p:cNvPr id="11" name="Explosion 1 10"/>
          <p:cNvSpPr/>
          <p:nvPr/>
        </p:nvSpPr>
        <p:spPr>
          <a:xfrm>
            <a:off x="5500694" y="1000108"/>
            <a:ext cx="2786082" cy="171451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/>
              <a:t>*</a:t>
            </a:r>
            <a:r>
              <a:rPr lang="fr-FR" sz="1400" dirty="0"/>
              <a:t>Existe en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8Kb atmega88</a:t>
            </a:r>
            <a:endParaRPr lang="fr-FR" sz="1400" dirty="0"/>
          </a:p>
          <a:p>
            <a:pPr algn="ctr"/>
            <a:r>
              <a:rPr lang="fr-FR" sz="1400" dirty="0"/>
              <a:t> </a:t>
            </a:r>
            <a:r>
              <a:rPr lang="fr-FR" dirty="0"/>
              <a:t>4Kb atmega48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F2554-A3D7-4262-862F-92C744BF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4</a:t>
            </a:r>
            <a:br>
              <a:rPr lang="fr-FR" dirty="0"/>
            </a:br>
            <a:r>
              <a:rPr lang="fr-FR" dirty="0" err="1"/>
              <a:t>ColorMixingLamp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EA36B9-40B1-4B3A-811D-6399012E7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53 (v. EN)</a:t>
            </a:r>
          </a:p>
          <a:p>
            <a:endParaRPr lang="fr-FR" dirty="0"/>
          </a:p>
          <a:p>
            <a:r>
              <a:rPr lang="fr-FR" dirty="0"/>
              <a:t>Lecture analogique</a:t>
            </a:r>
          </a:p>
          <a:p>
            <a:pPr lvl="1"/>
            <a:r>
              <a:rPr lang="fr-FR" dirty="0" err="1"/>
              <a:t>analogRead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Modulation PWM</a:t>
            </a:r>
          </a:p>
          <a:p>
            <a:pPr lvl="1"/>
            <a:r>
              <a:rPr lang="fr-FR" dirty="0" err="1"/>
              <a:t>digitalWrite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B95ED3-BC38-4523-9525-17C3CEC6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77" y="1142211"/>
            <a:ext cx="4513970" cy="31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249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51248-CBB5-4FB8-ABC2-E4399426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5</a:t>
            </a:r>
            <a:br>
              <a:rPr lang="fr-FR" dirty="0"/>
            </a:br>
            <a:r>
              <a:rPr lang="fr-FR" dirty="0"/>
              <a:t>MOOD CUE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80810-C245-44D8-98D3-E0B5AA422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63 (v. EN)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Gestion des servo-moteurs</a:t>
            </a:r>
          </a:p>
          <a:p>
            <a:pPr lvl="2"/>
            <a:r>
              <a:rPr lang="fr-FR" dirty="0"/>
              <a:t>Servo </a:t>
            </a:r>
            <a:r>
              <a:rPr lang="fr-FR" dirty="0" err="1"/>
              <a:t>write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990DED-1224-4983-9C34-1DB515A3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08258" y="4219986"/>
            <a:ext cx="744091" cy="24803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76DFF5-B5BD-434A-803D-DF4A8611C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970" y="1124744"/>
            <a:ext cx="4535640" cy="33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5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85E463-CB8F-488F-9C27-6E49EC250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6</a:t>
            </a:r>
            <a:br>
              <a:rPr lang="fr-FR" dirty="0"/>
            </a:br>
            <a:r>
              <a:rPr lang="fr-FR" dirty="0"/>
              <a:t>LIGHT THEREMIN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9DAE1F-9F6F-49FE-A719-288D9290A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71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Buzzer</a:t>
            </a:r>
          </a:p>
          <a:p>
            <a:pPr lvl="1"/>
            <a:r>
              <a:rPr lang="fr-FR" dirty="0"/>
              <a:t>Tone</a:t>
            </a:r>
          </a:p>
          <a:p>
            <a:pPr lvl="1"/>
            <a:r>
              <a:rPr lang="fr-FR" dirty="0" err="1"/>
              <a:t>analogWrite</a:t>
            </a:r>
            <a:endParaRPr lang="fr-FR" dirty="0"/>
          </a:p>
          <a:p>
            <a:pPr lvl="1"/>
            <a:r>
              <a:rPr lang="fr-FR" dirty="0" err="1"/>
              <a:t>Frequence</a:t>
            </a:r>
            <a:endParaRPr lang="fr-FR" dirty="0"/>
          </a:p>
          <a:p>
            <a:pPr lvl="1"/>
            <a:r>
              <a:rPr lang="fr-FR" dirty="0" err="1"/>
              <a:t>delay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151ABE-7129-43E5-BA92-DEF0C56FD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752363"/>
            <a:ext cx="3934197" cy="371753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6849CA-7AA6-4989-BDFE-34CDDA3F4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171450"/>
            <a:ext cx="3638208" cy="25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873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BA80D7-D222-4605-918D-34911840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7</a:t>
            </a:r>
            <a:br>
              <a:rPr lang="fr-FR" dirty="0"/>
            </a:br>
            <a:r>
              <a:rPr lang="fr-FR" dirty="0"/>
              <a:t>KEYBOARD INSTRUMENT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A23839-1574-4C1A-8743-73C9DCFE6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79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Pont diviseur</a:t>
            </a:r>
          </a:p>
          <a:p>
            <a:r>
              <a:rPr lang="fr-FR" dirty="0"/>
              <a:t>Lois d’hom </a:t>
            </a:r>
          </a:p>
          <a:p>
            <a:r>
              <a:rPr lang="fr-FR" dirty="0"/>
              <a:t>Multiplexage numérique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809BDA-FE5B-4017-BF80-484DCB77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573016"/>
            <a:ext cx="3451101" cy="25905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43BE10C-D18B-4553-9A17-240359260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19983"/>
            <a:ext cx="3345968" cy="41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54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D27AA-E5A9-4CFF-9F60-4CD1ABDF6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8</a:t>
            </a:r>
            <a:br>
              <a:rPr lang="fr-FR" dirty="0"/>
            </a:br>
            <a:r>
              <a:rPr lang="fr-FR" dirty="0"/>
              <a:t>DIGITAL HOURGLASS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044560-4B1E-4509-9CB8-374C46245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87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Tilt switch</a:t>
            </a:r>
          </a:p>
          <a:p>
            <a:endParaRPr lang="fr-FR" dirty="0"/>
          </a:p>
          <a:p>
            <a:r>
              <a:rPr lang="fr-FR" dirty="0"/>
              <a:t>Gestion du temps</a:t>
            </a:r>
          </a:p>
          <a:p>
            <a:endParaRPr lang="fr-FR" dirty="0"/>
          </a:p>
          <a:p>
            <a:r>
              <a:rPr lang="fr-FR" dirty="0" err="1"/>
              <a:t>Aprehension</a:t>
            </a:r>
            <a:r>
              <a:rPr lang="fr-FR" dirty="0"/>
              <a:t> des fonctions time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E8EDA6-ACE5-4990-BCB5-AAFF4F54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142984"/>
            <a:ext cx="4718328" cy="35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822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C1215-D64B-4A35-B4F6-6E78CF52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9</a:t>
            </a:r>
            <a:br>
              <a:rPr lang="fr-FR" dirty="0"/>
            </a:br>
            <a:r>
              <a:rPr lang="fr-FR" dirty="0"/>
              <a:t>MOTORIZED PINWHEEL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15FEDF-FBE5-4356-81FF-D50D32931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95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MOSFET</a:t>
            </a:r>
          </a:p>
          <a:p>
            <a:r>
              <a:rPr lang="fr-FR" dirty="0"/>
              <a:t>DC </a:t>
            </a:r>
            <a:r>
              <a:rPr lang="fr-FR" dirty="0" err="1"/>
              <a:t>motor</a:t>
            </a:r>
            <a:endParaRPr lang="fr-FR" dirty="0"/>
          </a:p>
          <a:p>
            <a:r>
              <a:rPr lang="fr-FR" dirty="0"/>
              <a:t>Isolation basse / forte tension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7A42CD9-009D-455D-AD7C-FC946CF9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459664"/>
            <a:ext cx="4664387" cy="29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543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B2AB3-D88B-41AE-A6C5-AE5248B7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10</a:t>
            </a:r>
            <a:br>
              <a:rPr lang="fr-FR" dirty="0"/>
            </a:br>
            <a:r>
              <a:rPr lang="fr-FR" dirty="0"/>
              <a:t>ZOETROPE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D971D1-122D-4C19-A4D4-4CA1CFA2A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103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Contrôle de DC </a:t>
            </a:r>
          </a:p>
          <a:p>
            <a:pPr marL="0" indent="0">
              <a:buNone/>
            </a:pPr>
            <a:r>
              <a:rPr lang="fr-FR" dirty="0"/>
              <a:t>Moteur avec CI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H-BRIDGE L293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4F76C9-D907-4E7B-A802-07E9665E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41504" y="4458419"/>
            <a:ext cx="1066800" cy="20669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87E584A-7C45-4612-B8BC-6326ACE37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142984"/>
            <a:ext cx="5060429" cy="34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89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26C541-48AD-4B59-A1A2-C80C9DC7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11</a:t>
            </a:r>
            <a:br>
              <a:rPr lang="fr-FR" dirty="0"/>
            </a:br>
            <a:r>
              <a:rPr lang="fr-FR" dirty="0"/>
              <a:t>11 Crystal Ball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8D52C-EF27-4E19-9BE8-8A01A3057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115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Usage du LCD</a:t>
            </a:r>
          </a:p>
          <a:p>
            <a:pPr lvl="1"/>
            <a:r>
              <a:rPr lang="fr-FR" dirty="0"/>
              <a:t>Lib </a:t>
            </a:r>
            <a:r>
              <a:rPr lang="fr-FR" dirty="0" err="1"/>
              <a:t>liquidCrystal</a:t>
            </a:r>
            <a:endParaRPr lang="fr-FR" dirty="0"/>
          </a:p>
          <a:p>
            <a:r>
              <a:rPr lang="fr-FR" dirty="0"/>
              <a:t>Exercice avancé : </a:t>
            </a:r>
          </a:p>
          <a:p>
            <a:pPr lvl="2"/>
            <a:r>
              <a:rPr lang="fr-FR" dirty="0" err="1"/>
              <a:t>lcd</a:t>
            </a:r>
            <a:r>
              <a:rPr lang="fr-FR" dirty="0"/>
              <a:t> avec PCF8574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F0DD1B-5154-4ADA-B1CB-416BEB1C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4373723"/>
            <a:ext cx="4168701" cy="20637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DAA4AB-6E01-468E-ABC7-8DFBA561A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312" y="1149961"/>
            <a:ext cx="4451601" cy="294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306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49533-235E-4C24-8B21-D2331F9A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E271CD-6D2E-4E29-AD8D-F9736355C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Synthese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BBF825-C5D6-4910-9AF6-65CBB9CF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348880"/>
            <a:ext cx="5556638" cy="36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729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9E8FC3-F18F-4C45-B1CF-1BF793FE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13</a:t>
            </a:r>
            <a:br>
              <a:rPr lang="fr-FR" dirty="0"/>
            </a:br>
            <a:r>
              <a:rPr lang="fr-FR" dirty="0" err="1"/>
              <a:t>Touchy-feelyLamp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799071-882C-4139-9819-EC000AEE9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137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r>
              <a:rPr lang="fr-FR" dirty="0"/>
              <a:t>Pont diviseur </a:t>
            </a:r>
          </a:p>
          <a:p>
            <a:pPr marL="0" indent="0">
              <a:buNone/>
            </a:pPr>
            <a:r>
              <a:rPr lang="fr-FR" dirty="0"/>
              <a:t>pour </a:t>
            </a:r>
            <a:r>
              <a:rPr lang="fr-FR" dirty="0" err="1"/>
              <a:t>sensors</a:t>
            </a:r>
            <a:r>
              <a:rPr lang="fr-FR" dirty="0"/>
              <a:t> capacitifs</a:t>
            </a:r>
          </a:p>
          <a:p>
            <a:pPr lvl="2"/>
            <a:r>
              <a:rPr lang="fr-FR" dirty="0" err="1"/>
              <a:t>CapacitiveSensor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0F0751-0C93-44A8-81C9-2B042655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624" y="1142984"/>
            <a:ext cx="4882050" cy="33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Atmega328</a:t>
            </a:r>
          </a:p>
        </p:txBody>
      </p:sp>
      <p:sp>
        <p:nvSpPr>
          <p:cNvPr id="29" name="Espace réservé du contenu 2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Architecture Harvard</a:t>
            </a:r>
          </a:p>
          <a:p>
            <a:pPr lvl="1"/>
            <a:r>
              <a:rPr lang="fr-FR" dirty="0"/>
              <a:t>séparation physique </a:t>
            </a:r>
          </a:p>
          <a:p>
            <a:pPr lvl="2"/>
            <a:r>
              <a:rPr lang="fr-FR" dirty="0"/>
              <a:t>la mémoire de données</a:t>
            </a:r>
          </a:p>
          <a:p>
            <a:pPr lvl="2"/>
            <a:r>
              <a:rPr lang="fr-FR" dirty="0"/>
              <a:t>la mémoire programme</a:t>
            </a:r>
          </a:p>
          <a:p>
            <a:endParaRPr lang="fr-FR" dirty="0"/>
          </a:p>
          <a:p>
            <a:pPr lvl="1"/>
            <a:r>
              <a:rPr lang="fr-FR" dirty="0" err="1"/>
              <a:t>Atmega</a:t>
            </a:r>
            <a:r>
              <a:rPr lang="fr-FR" dirty="0"/>
              <a:t> 328</a:t>
            </a:r>
          </a:p>
          <a:p>
            <a:pPr lvl="2"/>
            <a:r>
              <a:rPr lang="fr-FR" dirty="0" err="1"/>
              <a:t>Datasheet</a:t>
            </a:r>
            <a:r>
              <a:rPr lang="fr-FR" dirty="0"/>
              <a:t> </a:t>
            </a:r>
          </a:p>
          <a:p>
            <a:pPr lvl="3"/>
            <a:r>
              <a:rPr lang="fr-FR" dirty="0">
                <a:hlinkClick r:id="rId3"/>
              </a:rPr>
              <a:t>Liens</a:t>
            </a:r>
            <a:endParaRPr lang="fr-FR" dirty="0"/>
          </a:p>
          <a:p>
            <a:pPr lvl="1"/>
            <a:endParaRPr lang="fr-FR" dirty="0"/>
          </a:p>
          <a:p>
            <a:pPr lvl="2"/>
            <a:r>
              <a:rPr lang="fr-FR" dirty="0"/>
              <a:t>Un processeur complet</a:t>
            </a:r>
          </a:p>
          <a:p>
            <a:pPr lvl="3"/>
            <a:r>
              <a:rPr lang="fr-FR" dirty="0"/>
              <a:t>de la mémoire, un processeur</a:t>
            </a:r>
          </a:p>
          <a:p>
            <a:pPr lvl="3"/>
            <a:r>
              <a:rPr lang="fr-FR" dirty="0"/>
              <a:t>un bus de données</a:t>
            </a:r>
          </a:p>
          <a:p>
            <a:pPr lvl="4"/>
            <a:r>
              <a:rPr lang="fr-FR" dirty="0"/>
              <a:t>des convertisseurs </a:t>
            </a:r>
          </a:p>
          <a:p>
            <a:pPr lvl="4"/>
            <a:r>
              <a:rPr lang="fr-FR" dirty="0"/>
              <a:t>des ports </a:t>
            </a:r>
            <a:r>
              <a:rPr lang="fr-FR" dirty="0" err="1"/>
              <a:t>protocolés</a:t>
            </a:r>
            <a:endParaRPr lang="fr-FR" dirty="0"/>
          </a:p>
          <a:p>
            <a:pPr lvl="3"/>
            <a:r>
              <a:rPr lang="fr-FR" dirty="0"/>
              <a:t>des </a:t>
            </a:r>
            <a:r>
              <a:rPr lang="fr-FR" dirty="0" err="1"/>
              <a:t>timers</a:t>
            </a:r>
            <a:r>
              <a:rPr lang="fr-FR" dirty="0"/>
              <a:t> internes </a:t>
            </a:r>
          </a:p>
        </p:txBody>
      </p:sp>
      <p:pic>
        <p:nvPicPr>
          <p:cNvPr id="30" name="Picture 5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 bwMode="auto">
          <a:xfrm>
            <a:off x="5851620" y="1714500"/>
            <a:ext cx="2512822" cy="3857625"/>
          </a:xfrm>
          <a:prstGeom prst="rect">
            <a:avLst/>
          </a:prstGeom>
          <a:noFill/>
          <a:ln w="9525">
            <a:solidFill>
              <a:schemeClr val="bg2">
                <a:alpha val="18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8F98B-F94C-4EBF-A068-132285E7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14</a:t>
            </a:r>
            <a:br>
              <a:rPr lang="fr-FR" dirty="0"/>
            </a:br>
            <a:r>
              <a:rPr lang="fr-FR" dirty="0" err="1"/>
              <a:t>Tweakthe</a:t>
            </a:r>
            <a:r>
              <a:rPr lang="fr-FR" dirty="0"/>
              <a:t> Arduino Logo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340B09-63C9-4939-B277-7A0D7E811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145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Mannipulation</a:t>
            </a:r>
            <a:r>
              <a:rPr lang="fr-FR" dirty="0"/>
              <a:t> </a:t>
            </a:r>
            <a:r>
              <a:rPr lang="fr-FR" dirty="0" err="1"/>
              <a:t>serie</a:t>
            </a:r>
            <a:r>
              <a:rPr lang="fr-FR" dirty="0"/>
              <a:t> avancé</a:t>
            </a:r>
          </a:p>
          <a:p>
            <a:pPr lvl="1"/>
            <a:r>
              <a:rPr lang="fr-FR" dirty="0" err="1"/>
              <a:t>Serial.write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461D091-7B2C-46C8-9EDD-569E4F79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501" y="3320337"/>
            <a:ext cx="4130030" cy="310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021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70AD6-D1F8-4369-AC1F-E661E46C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15</a:t>
            </a:r>
            <a:br>
              <a:rPr lang="fr-FR" dirty="0"/>
            </a:br>
            <a:r>
              <a:rPr lang="fr-FR" dirty="0"/>
              <a:t>15 Hacking Butons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3F0501-2528-407D-BB99-D1E3BD6E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157 (</a:t>
            </a:r>
            <a:r>
              <a:rPr lang="fr-FR" dirty="0" err="1"/>
              <a:t>v.EN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Usage d’optocoupleur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15AE8A-121B-4D0D-A95F-FC835797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27217" y="4062759"/>
            <a:ext cx="1295400" cy="23336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131F74A-E58B-4997-8FBA-50E025992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148204"/>
            <a:ext cx="5354914" cy="344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30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3D8A893-21B6-45F5-8495-25F69855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E06E1DC-4300-4651-A623-D8B1C0FE2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Contenu du starter Kit</a:t>
            </a:r>
          </a:p>
          <a:p>
            <a:endParaRPr lang="fr-FR" dirty="0"/>
          </a:p>
          <a:p>
            <a:pPr lvl="1"/>
            <a:r>
              <a:rPr lang="fr-FR" dirty="0"/>
              <a:t>Conceptions des projets du kit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1529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0E0033-2D07-4927-8BB9-1D7E26B5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Conduire un Projet Embarqué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948853-915A-476F-BD5D-F5AAF3C9F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691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17F0565-8145-4CC0-8465-158C64A8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9747E5E-B132-463F-A9AD-C7BC9E93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Dans cette partie, nous allons aborder ;</a:t>
            </a:r>
          </a:p>
          <a:p>
            <a:pPr lvl="1"/>
            <a:r>
              <a:rPr lang="fr-FR" dirty="0"/>
              <a:t>Cibler les besoins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Dimensionner les besoins matériels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Coder le projet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Concevoir un prototype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Passer de projet à produit</a:t>
            </a:r>
          </a:p>
        </p:txBody>
      </p:sp>
    </p:spTree>
    <p:extLst>
      <p:ext uri="{BB962C8B-B14F-4D97-AF65-F5344CB8AC3E}">
        <p14:creationId xmlns:p14="http://schemas.microsoft.com/office/powerpoint/2010/main" val="23109368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Cibler les besoins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572164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Capter </a:t>
            </a:r>
          </a:p>
          <a:p>
            <a:pPr lvl="2"/>
            <a:r>
              <a:rPr lang="fr-FR" dirty="0"/>
              <a:t>IHM :</a:t>
            </a:r>
          </a:p>
          <a:p>
            <a:pPr lvl="3"/>
            <a:r>
              <a:rPr lang="fr-FR" sz="1500" dirty="0"/>
              <a:t>boutons, variations manuelle, </a:t>
            </a:r>
          </a:p>
          <a:p>
            <a:pPr lvl="3"/>
            <a:r>
              <a:rPr lang="fr-FR" sz="1500" dirty="0"/>
              <a:t>clavier, </a:t>
            </a:r>
            <a:r>
              <a:rPr lang="fr-FR" sz="1500" dirty="0" err="1"/>
              <a:t>touch</a:t>
            </a:r>
            <a:r>
              <a:rPr lang="fr-FR" sz="1500" dirty="0"/>
              <a:t>, camera,</a:t>
            </a:r>
          </a:p>
          <a:p>
            <a:pPr lvl="3"/>
            <a:r>
              <a:rPr lang="fr-FR" sz="1500" dirty="0"/>
              <a:t>biométrie, badge, </a:t>
            </a:r>
            <a:r>
              <a:rPr lang="fr-FR" sz="1500" dirty="0" err="1"/>
              <a:t>Qr</a:t>
            </a:r>
            <a:r>
              <a:rPr lang="fr-FR" sz="1500" dirty="0"/>
              <a:t>, </a:t>
            </a:r>
            <a:r>
              <a:rPr lang="fr-FR" sz="1500" dirty="0" err="1"/>
              <a:t>barcode</a:t>
            </a:r>
            <a:r>
              <a:rPr lang="fr-FR" sz="1500" dirty="0"/>
              <a:t>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La météo : </a:t>
            </a:r>
          </a:p>
          <a:p>
            <a:pPr lvl="3"/>
            <a:r>
              <a:rPr lang="fr-FR" sz="1500" dirty="0" err="1"/>
              <a:t>T°c</a:t>
            </a:r>
            <a:r>
              <a:rPr lang="fr-FR" sz="1500" dirty="0"/>
              <a:t>, Pression, humidité,…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La mécanique : </a:t>
            </a:r>
          </a:p>
          <a:p>
            <a:pPr lvl="3"/>
            <a:r>
              <a:rPr lang="fr-FR" sz="1500" dirty="0"/>
              <a:t>Contact, rayon laser,</a:t>
            </a:r>
          </a:p>
          <a:p>
            <a:pPr lvl="3"/>
            <a:r>
              <a:rPr lang="fr-FR" sz="1500" dirty="0"/>
              <a:t>Rotations, pression, </a:t>
            </a:r>
          </a:p>
          <a:p>
            <a:pPr lvl="3"/>
            <a:r>
              <a:rPr lang="fr-FR" sz="1500" dirty="0"/>
              <a:t>Forces, masse, 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Environnemental : </a:t>
            </a:r>
          </a:p>
          <a:p>
            <a:pPr lvl="3"/>
            <a:r>
              <a:rPr lang="fr-FR" sz="1500" dirty="0"/>
              <a:t>luminosité, engrais, </a:t>
            </a:r>
          </a:p>
          <a:p>
            <a:pPr lvl="3"/>
            <a:r>
              <a:rPr lang="fr-FR" sz="1500" dirty="0"/>
              <a:t>ph, salinité, </a:t>
            </a:r>
          </a:p>
          <a:p>
            <a:pPr lvl="3"/>
            <a:r>
              <a:rPr lang="fr-FR" sz="1500" dirty="0"/>
              <a:t>profondeur, distance, </a:t>
            </a:r>
          </a:p>
          <a:p>
            <a:pPr lvl="3"/>
            <a:r>
              <a:rPr lang="fr-FR" sz="1500" dirty="0"/>
              <a:t>gaz,  rails, batteries </a:t>
            </a:r>
            <a:r>
              <a:rPr lang="fr-FR" sz="1600" dirty="0"/>
              <a:t>…</a:t>
            </a:r>
          </a:p>
          <a:p>
            <a:pPr lvl="2"/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1743751"/>
              </p:ext>
            </p:extLst>
          </p:nvPr>
        </p:nvGraphicFramePr>
        <p:xfrm>
          <a:off x="5820667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990497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Cibler les besoins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502913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Agir sur </a:t>
            </a:r>
          </a:p>
          <a:p>
            <a:pPr lvl="2"/>
            <a:r>
              <a:rPr lang="fr-FR" dirty="0"/>
              <a:t>IHM : </a:t>
            </a:r>
          </a:p>
          <a:p>
            <a:pPr lvl="3"/>
            <a:r>
              <a:rPr lang="fr-FR" sz="1500" b="1" dirty="0">
                <a:solidFill>
                  <a:srgbClr val="FF0000"/>
                </a:solidFill>
              </a:rPr>
              <a:t>ELECTROCUTER</a:t>
            </a:r>
            <a:r>
              <a:rPr lang="fr-FR" sz="1500" dirty="0"/>
              <a:t>, </a:t>
            </a:r>
          </a:p>
          <a:p>
            <a:pPr lvl="3"/>
            <a:r>
              <a:rPr lang="fr-FR" sz="1500" dirty="0"/>
              <a:t>permettre l’accès, </a:t>
            </a:r>
          </a:p>
          <a:p>
            <a:pPr lvl="3"/>
            <a:r>
              <a:rPr lang="fr-FR" sz="1500" dirty="0"/>
              <a:t>assurer le confort, </a:t>
            </a:r>
          </a:p>
          <a:p>
            <a:pPr lvl="3"/>
            <a:r>
              <a:rPr lang="fr-FR" sz="1500" dirty="0"/>
              <a:t>avertir,…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L’électricité : </a:t>
            </a:r>
          </a:p>
          <a:p>
            <a:pPr lvl="3"/>
            <a:r>
              <a:rPr lang="fr-FR" sz="1500" dirty="0"/>
              <a:t>allumer, éteindre, </a:t>
            </a:r>
          </a:p>
          <a:p>
            <a:pPr lvl="3"/>
            <a:r>
              <a:rPr lang="fr-FR" sz="1500" dirty="0"/>
              <a:t>réguler, contrôler,  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La mécanique : </a:t>
            </a:r>
          </a:p>
          <a:p>
            <a:pPr lvl="3"/>
            <a:r>
              <a:rPr lang="fr-FR" sz="1500" dirty="0"/>
              <a:t>Ouvrir, fermer, </a:t>
            </a:r>
          </a:p>
          <a:p>
            <a:pPr lvl="3"/>
            <a:r>
              <a:rPr lang="fr-FR" sz="1500" dirty="0"/>
              <a:t>tourner, avancer, </a:t>
            </a:r>
          </a:p>
          <a:p>
            <a:pPr lvl="3"/>
            <a:r>
              <a:rPr lang="fr-FR" sz="1500" dirty="0"/>
              <a:t>démarrer, stopper, </a:t>
            </a:r>
          </a:p>
          <a:p>
            <a:pPr lvl="3"/>
            <a:r>
              <a:rPr lang="fr-FR" sz="1500" dirty="0"/>
              <a:t>incliner, 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Environnemental : </a:t>
            </a:r>
          </a:p>
          <a:p>
            <a:pPr lvl="3"/>
            <a:r>
              <a:rPr lang="fr-FR" sz="1500" dirty="0"/>
              <a:t>lumières, </a:t>
            </a:r>
          </a:p>
          <a:p>
            <a:pPr lvl="3"/>
            <a:r>
              <a:rPr lang="fr-FR" sz="1500" dirty="0"/>
              <a:t>engrais, ph , </a:t>
            </a:r>
          </a:p>
          <a:p>
            <a:pPr lvl="3"/>
            <a:r>
              <a:rPr lang="fr-FR" sz="1500" dirty="0"/>
              <a:t>nourrir, arroser, refroidir, </a:t>
            </a:r>
          </a:p>
          <a:p>
            <a:pPr lvl="3"/>
            <a:r>
              <a:rPr lang="fr-FR" sz="1500" dirty="0"/>
              <a:t>réguler, chauffer, …</a:t>
            </a:r>
          </a:p>
          <a:p>
            <a:pPr lvl="2"/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725726"/>
              </p:ext>
            </p:extLst>
          </p:nvPr>
        </p:nvGraphicFramePr>
        <p:xfrm>
          <a:off x="5820667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3" descr="C:\Users\Alex\Desktop\3998752.png">
            <a:extLst>
              <a:ext uri="{FF2B5EF4-FFF2-40B4-BE49-F238E27FC236}">
                <a16:creationId xmlns:a16="http://schemas.microsoft.com/office/drawing/2014/main" id="{5A29AEB0-623B-47D9-A5B7-5B4177DB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0" y="764704"/>
            <a:ext cx="1730472" cy="1796716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AFF9317-7668-42A5-8939-8F478ED46DA6}"/>
              </a:ext>
            </a:extLst>
          </p:cNvPr>
          <p:cNvSpPr txBox="1"/>
          <p:nvPr/>
        </p:nvSpPr>
        <p:spPr>
          <a:xfrm>
            <a:off x="4896036" y="1209526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NB : A </a:t>
            </a:r>
          </a:p>
          <a:p>
            <a:pPr algn="ctr"/>
            <a:r>
              <a:rPr lang="fr-FR" dirty="0"/>
              <a:t>EVITER</a:t>
            </a:r>
          </a:p>
          <a:p>
            <a:pPr algn="ctr"/>
            <a:r>
              <a:rPr lang="fr-FR" b="1" dirty="0">
                <a:sym typeface="Wingdings" panose="05000000000000000000" pitchFamily="2" charset="2"/>
              </a:rPr>
              <a:t></a:t>
            </a:r>
            <a:endParaRPr lang="fr-FR" b="1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9E0CED8-B7E8-43E8-94C0-A02409574B19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230660" y="1671191"/>
            <a:ext cx="1665376" cy="547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6281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Cibler les besoins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286412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Réfléchir à :</a:t>
            </a:r>
          </a:p>
          <a:p>
            <a:pPr lvl="2"/>
            <a:r>
              <a:rPr lang="fr-FR" dirty="0"/>
              <a:t>IHM : </a:t>
            </a:r>
          </a:p>
          <a:p>
            <a:pPr lvl="3"/>
            <a:r>
              <a:rPr lang="fr-FR" sz="1400" dirty="0"/>
              <a:t>assurer une présentation des données, </a:t>
            </a:r>
          </a:p>
          <a:p>
            <a:pPr lvl="3"/>
            <a:r>
              <a:rPr lang="fr-FR" sz="1400" dirty="0"/>
              <a:t>comprendre des phrases, y répondre, </a:t>
            </a:r>
          </a:p>
          <a:p>
            <a:pPr lvl="3"/>
            <a:r>
              <a:rPr lang="fr-FR" sz="1400" dirty="0"/>
              <a:t>Interpréter des info, </a:t>
            </a:r>
          </a:p>
          <a:p>
            <a:pPr lvl="3"/>
            <a:r>
              <a:rPr lang="fr-FR" sz="1400" dirty="0"/>
              <a:t>tirer des conclusion et des alertes, 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Stockage :</a:t>
            </a:r>
          </a:p>
          <a:p>
            <a:pPr lvl="3"/>
            <a:r>
              <a:rPr lang="fr-FR" sz="1400" dirty="0"/>
              <a:t>SD, </a:t>
            </a:r>
          </a:p>
          <a:p>
            <a:pPr lvl="3"/>
            <a:r>
              <a:rPr lang="fr-FR" sz="1400" dirty="0"/>
              <a:t>structuration de l’information, </a:t>
            </a:r>
          </a:p>
          <a:p>
            <a:pPr lvl="4"/>
            <a:r>
              <a:rPr lang="fr-FR" sz="1400" dirty="0"/>
              <a:t>xml, json, csv</a:t>
            </a:r>
            <a:endParaRPr lang="fr-FR" sz="2200" dirty="0"/>
          </a:p>
          <a:p>
            <a:pPr lvl="3"/>
            <a:endParaRPr lang="fr-FR" dirty="0"/>
          </a:p>
          <a:p>
            <a:pPr lvl="2"/>
            <a:r>
              <a:rPr lang="fr-FR" dirty="0"/>
              <a:t>Sécurité : </a:t>
            </a:r>
          </a:p>
          <a:p>
            <a:pPr lvl="3"/>
            <a:r>
              <a:rPr lang="fr-FR" sz="1400" dirty="0"/>
              <a:t>communiquer avec d’autres composants, </a:t>
            </a:r>
          </a:p>
          <a:p>
            <a:pPr lvl="3"/>
            <a:r>
              <a:rPr lang="fr-FR" sz="1400" dirty="0"/>
              <a:t>données critiques, </a:t>
            </a:r>
          </a:p>
          <a:p>
            <a:pPr lvl="3"/>
            <a:r>
              <a:rPr lang="fr-FR" sz="1400" dirty="0"/>
              <a:t>assurer un réseau, </a:t>
            </a:r>
          </a:p>
          <a:p>
            <a:pPr lvl="3"/>
            <a:r>
              <a:rPr lang="fr-FR" sz="1400" dirty="0"/>
              <a:t>agir depuis un réseau, … </a:t>
            </a:r>
          </a:p>
          <a:p>
            <a:pPr lvl="3"/>
            <a:endParaRPr lang="fr-FR" dirty="0"/>
          </a:p>
          <a:p>
            <a:pPr lvl="2"/>
            <a:endParaRPr lang="fr-FR" dirty="0"/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1358059"/>
              </p:ext>
            </p:extLst>
          </p:nvPr>
        </p:nvGraphicFramePr>
        <p:xfrm>
          <a:off x="5820667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22078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Dimensionner le besoin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0" y="1142984"/>
            <a:ext cx="5150376" cy="528641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Capter</a:t>
            </a:r>
          </a:p>
          <a:p>
            <a:pPr marL="981075" indent="-169863"/>
            <a:r>
              <a:rPr lang="fr-FR" sz="1600" dirty="0"/>
              <a:t>Penser au vitesses d’acquisition</a:t>
            </a:r>
          </a:p>
          <a:p>
            <a:pPr lvl="2"/>
            <a:r>
              <a:rPr lang="fr-FR" dirty="0"/>
              <a:t>Vidéo et radio</a:t>
            </a:r>
          </a:p>
          <a:p>
            <a:pPr lvl="3"/>
            <a:r>
              <a:rPr lang="fr-FR" sz="1500" dirty="0"/>
              <a:t>Camera, </a:t>
            </a:r>
          </a:p>
          <a:p>
            <a:pPr lvl="3"/>
            <a:r>
              <a:rPr lang="fr-FR" sz="1500" dirty="0" err="1"/>
              <a:t>dvb</a:t>
            </a:r>
            <a:r>
              <a:rPr lang="fr-FR" sz="1500" dirty="0"/>
              <a:t>, FM, </a:t>
            </a:r>
          </a:p>
          <a:p>
            <a:pPr lvl="3"/>
            <a:r>
              <a:rPr lang="fr-FR" sz="1500" dirty="0" err="1"/>
              <a:t>rf</a:t>
            </a:r>
            <a:r>
              <a:rPr lang="fr-FR" sz="1500" dirty="0"/>
              <a:t>, wifi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Analogique</a:t>
            </a:r>
          </a:p>
          <a:p>
            <a:pPr lvl="3"/>
            <a:r>
              <a:rPr lang="fr-FR" sz="1400" dirty="0"/>
              <a:t>Couple de composants analogique,</a:t>
            </a:r>
          </a:p>
          <a:p>
            <a:pPr lvl="3"/>
            <a:r>
              <a:rPr lang="fr-FR" sz="1400" dirty="0"/>
              <a:t>Modules préassemblés</a:t>
            </a:r>
          </a:p>
          <a:p>
            <a:pPr lvl="3"/>
            <a:r>
              <a:rPr lang="fr-FR" sz="1400" dirty="0"/>
              <a:t>CA</a:t>
            </a:r>
            <a:r>
              <a:rPr lang="fr-FR" sz="1400" b="1" u="sng" dirty="0"/>
              <a:t>N</a:t>
            </a:r>
            <a:r>
              <a:rPr lang="fr-FR" sz="1400" dirty="0"/>
              <a:t> &gt;10bits, CAN I²C supplémentaire(s)</a:t>
            </a:r>
          </a:p>
          <a:p>
            <a:pPr lvl="3"/>
            <a:r>
              <a:rPr lang="fr-FR" sz="1400" dirty="0"/>
              <a:t>CAN 8bits RC / PWM émulation</a:t>
            </a:r>
          </a:p>
          <a:p>
            <a:pPr lvl="3"/>
            <a:r>
              <a:rPr lang="fr-FR" sz="1400" dirty="0"/>
              <a:t>Résistor array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Numérique :</a:t>
            </a:r>
          </a:p>
          <a:p>
            <a:pPr lvl="3"/>
            <a:r>
              <a:rPr lang="fr-FR" sz="1400" dirty="0"/>
              <a:t>Circuit intégré, Extension de GPIO IC, </a:t>
            </a:r>
          </a:p>
          <a:p>
            <a:pPr lvl="3"/>
            <a:r>
              <a:rPr lang="fr-FR" sz="1400" dirty="0"/>
              <a:t>Modules préassemblés</a:t>
            </a:r>
          </a:p>
          <a:p>
            <a:pPr lvl="3"/>
            <a:r>
              <a:rPr lang="fr-FR" sz="1400" dirty="0"/>
              <a:t>CAN SPI</a:t>
            </a:r>
          </a:p>
          <a:p>
            <a:pPr lvl="3"/>
            <a:r>
              <a:rPr lang="fr-FR" sz="1400" dirty="0"/>
              <a:t> SPI</a:t>
            </a:r>
          </a:p>
          <a:p>
            <a:pPr lvl="3"/>
            <a:endParaRPr lang="fr-FR" sz="2200" dirty="0"/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2"/>
            <a:endParaRPr lang="fr-FR" dirty="0"/>
          </a:p>
        </p:txBody>
      </p:sp>
      <p:graphicFrame>
        <p:nvGraphicFramePr>
          <p:cNvPr id="8" name="Espace réservé du contenu 6">
            <a:extLst>
              <a:ext uri="{FF2B5EF4-FFF2-40B4-BE49-F238E27FC236}">
                <a16:creationId xmlns:a16="http://schemas.microsoft.com/office/drawing/2014/main" id="{2A3B202B-5B0E-4BD9-8325-3AF085A9C1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097260"/>
              </p:ext>
            </p:extLst>
          </p:nvPr>
        </p:nvGraphicFramePr>
        <p:xfrm>
          <a:off x="395536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20063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Dimensionner le besoin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0" y="1142984"/>
            <a:ext cx="5150376" cy="528641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Agir sur</a:t>
            </a:r>
          </a:p>
          <a:p>
            <a:pPr marL="981075" indent="-169863"/>
            <a:r>
              <a:rPr lang="fr-FR" sz="1600" dirty="0"/>
              <a:t>Penser au vitesses d’action</a:t>
            </a:r>
          </a:p>
          <a:p>
            <a:pPr lvl="2"/>
            <a:r>
              <a:rPr lang="fr-FR" dirty="0"/>
              <a:t>Les mouvements</a:t>
            </a:r>
          </a:p>
          <a:p>
            <a:pPr marL="895350" indent="-87313"/>
            <a:r>
              <a:rPr lang="fr-FR" sz="1600" dirty="0"/>
              <a:t>Penser aux forces a mettre en œuvre</a:t>
            </a:r>
          </a:p>
          <a:p>
            <a:pPr lvl="3"/>
            <a:r>
              <a:rPr lang="fr-FR" sz="1400" dirty="0"/>
              <a:t>Servo, servo continu</a:t>
            </a:r>
          </a:p>
          <a:p>
            <a:pPr lvl="3"/>
            <a:r>
              <a:rPr lang="fr-FR" sz="1400" dirty="0"/>
              <a:t>Moteur DC, pas a pas</a:t>
            </a:r>
          </a:p>
          <a:p>
            <a:pPr lvl="3"/>
            <a:r>
              <a:rPr lang="fr-FR" sz="1400" dirty="0"/>
              <a:t>Vérins, accumulateurs, </a:t>
            </a:r>
          </a:p>
          <a:p>
            <a:pPr lvl="3"/>
            <a:r>
              <a:rPr lang="fr-FR" sz="1400" dirty="0"/>
              <a:t>Relay,</a:t>
            </a:r>
          </a:p>
          <a:p>
            <a:pPr lvl="3"/>
            <a:r>
              <a:rPr lang="fr-FR" sz="1400" dirty="0"/>
              <a:t>Tapis roulant…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L’</a:t>
            </a:r>
            <a:r>
              <a:rPr lang="fr-FR" dirty="0" err="1"/>
              <a:t>éléctricité</a:t>
            </a:r>
            <a:endParaRPr lang="fr-FR" dirty="0"/>
          </a:p>
          <a:p>
            <a:pPr lvl="3"/>
            <a:r>
              <a:rPr lang="fr-FR" sz="1400" dirty="0"/>
              <a:t>Relay,</a:t>
            </a:r>
          </a:p>
          <a:p>
            <a:pPr lvl="3"/>
            <a:r>
              <a:rPr lang="fr-FR" sz="1400" dirty="0" err="1"/>
              <a:t>Dimmer</a:t>
            </a:r>
            <a:r>
              <a:rPr lang="fr-FR" sz="1400" dirty="0"/>
              <a:t>, …</a:t>
            </a:r>
          </a:p>
          <a:p>
            <a:pPr lvl="3"/>
            <a:endParaRPr lang="fr-FR" sz="1400" dirty="0"/>
          </a:p>
          <a:p>
            <a:pPr lvl="2"/>
            <a:r>
              <a:rPr lang="fr-FR" sz="2600" dirty="0"/>
              <a:t>Environnement :</a:t>
            </a:r>
          </a:p>
          <a:p>
            <a:pPr lvl="3"/>
            <a:r>
              <a:rPr lang="fr-FR" sz="1400" dirty="0"/>
              <a:t>Thermostat, Résistance chauffage</a:t>
            </a:r>
          </a:p>
          <a:p>
            <a:pPr lvl="3"/>
            <a:r>
              <a:rPr lang="fr-FR" sz="1400" dirty="0"/>
              <a:t>Valve solénoïde, pompe,</a:t>
            </a:r>
          </a:p>
          <a:p>
            <a:pPr lvl="3"/>
            <a:r>
              <a:rPr lang="fr-FR" sz="1400" dirty="0" err="1"/>
              <a:t>Peristaltic</a:t>
            </a:r>
            <a:r>
              <a:rPr lang="fr-FR" sz="1400" dirty="0"/>
              <a:t>, ventilateurs, </a:t>
            </a:r>
          </a:p>
          <a:p>
            <a:pPr lvl="3"/>
            <a:r>
              <a:rPr lang="fr-FR" sz="1400" dirty="0"/>
              <a:t>Vis sans fin, …</a:t>
            </a:r>
          </a:p>
          <a:p>
            <a:pPr lvl="3"/>
            <a:endParaRPr lang="fr-FR" sz="1400" dirty="0"/>
          </a:p>
          <a:p>
            <a:pPr lvl="2"/>
            <a:endParaRPr lang="fr-FR" sz="2600" dirty="0"/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2"/>
            <a:endParaRPr lang="fr-FR" dirty="0"/>
          </a:p>
        </p:txBody>
      </p:sp>
      <p:graphicFrame>
        <p:nvGraphicFramePr>
          <p:cNvPr id="8" name="Espace réservé du contenu 6">
            <a:extLst>
              <a:ext uri="{FF2B5EF4-FFF2-40B4-BE49-F238E27FC236}">
                <a16:creationId xmlns:a16="http://schemas.microsoft.com/office/drawing/2014/main" id="{2A3B202B-5B0E-4BD9-8325-3AF085A9C18C}"/>
              </a:ext>
            </a:extLst>
          </p:cNvPr>
          <p:cNvGraphicFramePr>
            <a:graphicFrameLocks/>
          </p:cNvGraphicFramePr>
          <p:nvPr/>
        </p:nvGraphicFramePr>
        <p:xfrm>
          <a:off x="395536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344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Atmega328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Flash</a:t>
            </a:r>
          </a:p>
          <a:p>
            <a:pPr lvl="1"/>
            <a:r>
              <a:rPr lang="fr-FR" dirty="0"/>
              <a:t>32 Ko</a:t>
            </a:r>
          </a:p>
          <a:p>
            <a:pPr lvl="2"/>
            <a:r>
              <a:rPr lang="fr-FR" dirty="0"/>
              <a:t>contient les programmes</a:t>
            </a:r>
          </a:p>
          <a:p>
            <a:pPr lvl="2">
              <a:buNone/>
            </a:pPr>
            <a:r>
              <a:rPr lang="fr-FR" dirty="0"/>
              <a:t>de fonctionnements </a:t>
            </a:r>
            <a:r>
              <a:rPr lang="fr-FR" dirty="0" err="1"/>
              <a:t>avr</a:t>
            </a:r>
            <a:endParaRPr lang="fr-FR" dirty="0"/>
          </a:p>
          <a:p>
            <a:endParaRPr lang="fr-FR" dirty="0"/>
          </a:p>
          <a:p>
            <a:r>
              <a:rPr lang="fr-FR" dirty="0"/>
              <a:t>SRAM</a:t>
            </a:r>
          </a:p>
          <a:p>
            <a:pPr lvl="1"/>
            <a:r>
              <a:rPr lang="fr-FR" dirty="0"/>
              <a:t>2 ko </a:t>
            </a:r>
          </a:p>
          <a:p>
            <a:pPr lvl="2"/>
            <a:r>
              <a:rPr lang="fr-FR" dirty="0"/>
              <a:t>mémoire de travail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EEPROM</a:t>
            </a:r>
          </a:p>
          <a:p>
            <a:pPr lvl="1"/>
            <a:r>
              <a:rPr lang="fr-FR" dirty="0"/>
              <a:t>1 Ko</a:t>
            </a:r>
          </a:p>
          <a:p>
            <a:pPr lvl="2"/>
            <a:r>
              <a:rPr lang="fr-FR" dirty="0"/>
              <a:t>Mémoire à long terme non volatile</a:t>
            </a:r>
          </a:p>
          <a:p>
            <a:pPr lvl="2"/>
            <a:endParaRPr lang="fr-FR" dirty="0"/>
          </a:p>
          <a:p>
            <a:endParaRPr lang="fr-FR" dirty="0"/>
          </a:p>
          <a:p>
            <a:r>
              <a:rPr lang="fr-FR" dirty="0"/>
              <a:t>Un CPU type AVR</a:t>
            </a:r>
          </a:p>
          <a:p>
            <a:pPr lvl="1"/>
            <a:r>
              <a:rPr lang="fr-FR" dirty="0"/>
              <a:t>Jusqu'à 20 Mhz cf. </a:t>
            </a:r>
            <a:r>
              <a:rPr lang="fr-FR" dirty="0" err="1"/>
              <a:t>oscilateur</a:t>
            </a:r>
            <a:r>
              <a:rPr lang="fr-FR" dirty="0"/>
              <a:t> </a:t>
            </a:r>
          </a:p>
        </p:txBody>
      </p:sp>
      <p:pic>
        <p:nvPicPr>
          <p:cNvPr id="19251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071546"/>
            <a:ext cx="4429124" cy="5357812"/>
          </a:xfrm>
          <a:prstGeom prst="rect">
            <a:avLst/>
          </a:prstGeom>
          <a:noFill/>
          <a:ln w="9525">
            <a:solidFill>
              <a:schemeClr val="bg2">
                <a:alpha val="18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3" name="Rectangle à coins arrondis 12"/>
          <p:cNvSpPr/>
          <p:nvPr/>
        </p:nvSpPr>
        <p:spPr>
          <a:xfrm>
            <a:off x="6286512" y="2714620"/>
            <a:ext cx="1643074" cy="571504"/>
          </a:xfrm>
          <a:prstGeom prst="round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6286512" y="2357430"/>
            <a:ext cx="785818" cy="285752"/>
          </a:xfrm>
          <a:prstGeom prst="roundRect">
            <a:avLst/>
          </a:prstGeom>
          <a:solidFill>
            <a:srgbClr val="FFCC66">
              <a:alpha val="16863"/>
            </a:srgb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5429256" y="3000372"/>
            <a:ext cx="785818" cy="285752"/>
          </a:xfrm>
          <a:prstGeom prst="roundRect">
            <a:avLst/>
          </a:prstGeom>
          <a:solidFill>
            <a:srgbClr val="99FF66">
              <a:alpha val="16863"/>
            </a:srgb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7143768" y="2357430"/>
            <a:ext cx="785818" cy="285752"/>
          </a:xfrm>
          <a:prstGeom prst="roundRect">
            <a:avLst/>
          </a:prstGeom>
          <a:solidFill>
            <a:srgbClr val="FF3300">
              <a:alpha val="16863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3214678" y="1357298"/>
            <a:ext cx="4000528" cy="1000132"/>
          </a:xfrm>
          <a:prstGeom prst="straightConnector1">
            <a:avLst/>
          </a:prstGeom>
          <a:ln w="5715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2428860" y="2571744"/>
            <a:ext cx="3857652" cy="71438"/>
          </a:xfrm>
          <a:prstGeom prst="straightConnector1">
            <a:avLst/>
          </a:prstGeom>
          <a:ln w="57150">
            <a:solidFill>
              <a:srgbClr val="FF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endCxn id="15" idx="1"/>
          </p:cNvCxnSpPr>
          <p:nvPr/>
        </p:nvCxnSpPr>
        <p:spPr>
          <a:xfrm flipV="1">
            <a:off x="3357554" y="3143248"/>
            <a:ext cx="2071702" cy="1000132"/>
          </a:xfrm>
          <a:prstGeom prst="straightConnector1">
            <a:avLst/>
          </a:prstGeom>
          <a:ln w="57150">
            <a:solidFill>
              <a:srgbClr val="99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rot="5400000" flipH="1" flipV="1">
            <a:off x="3929058" y="3357562"/>
            <a:ext cx="2500330" cy="25003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Dimensionner le besoin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20" y="1142984"/>
            <a:ext cx="5150376" cy="5310352"/>
          </a:xfrm>
        </p:spPr>
        <p:txBody>
          <a:bodyPr>
            <a:normAutofit fontScale="550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Puces sur</a:t>
            </a:r>
          </a:p>
          <a:p>
            <a:pPr marL="981075" indent="-169863"/>
            <a:r>
              <a:rPr lang="fr-FR" sz="1600" dirty="0"/>
              <a:t>Penser au vitesses d’action</a:t>
            </a:r>
          </a:p>
          <a:p>
            <a:pPr lvl="2"/>
            <a:endParaRPr lang="fr-FR" b="1" dirty="0"/>
          </a:p>
          <a:p>
            <a:pPr lvl="2"/>
            <a:r>
              <a:rPr lang="fr-FR" b="1" dirty="0"/>
              <a:t>Processeur</a:t>
            </a:r>
          </a:p>
          <a:p>
            <a:pPr marL="895350" indent="-87313"/>
            <a:r>
              <a:rPr lang="fr-FR" sz="1600" dirty="0"/>
              <a:t>En fonction de la taille du contenu a manager de la vitesse et du besoin de ports et de fonctionnalité de la puce</a:t>
            </a:r>
          </a:p>
          <a:p>
            <a:pPr lvl="3"/>
            <a:r>
              <a:rPr lang="fr-FR" sz="2200" dirty="0" err="1"/>
              <a:t>Atmel</a:t>
            </a:r>
            <a:r>
              <a:rPr lang="fr-FR" sz="2200" dirty="0"/>
              <a:t> </a:t>
            </a:r>
          </a:p>
          <a:p>
            <a:pPr lvl="4"/>
            <a:r>
              <a:rPr lang="fr-FR" sz="1800" dirty="0"/>
              <a:t>328, MEGA2560, tiny85/84,</a:t>
            </a:r>
          </a:p>
          <a:p>
            <a:pPr lvl="4"/>
            <a:r>
              <a:rPr lang="fr-FR" sz="1800" dirty="0"/>
              <a:t>Arduino </a:t>
            </a:r>
            <a:r>
              <a:rPr lang="fr-FR" sz="1800" dirty="0" err="1"/>
              <a:t>uno</a:t>
            </a:r>
            <a:r>
              <a:rPr lang="fr-FR" sz="1800" dirty="0"/>
              <a:t>, nano, micro</a:t>
            </a:r>
          </a:p>
          <a:p>
            <a:pPr lvl="3"/>
            <a:r>
              <a:rPr lang="fr-FR" sz="2200" dirty="0"/>
              <a:t>ESP</a:t>
            </a:r>
          </a:p>
          <a:p>
            <a:pPr lvl="4"/>
            <a:r>
              <a:rPr lang="fr-FR" sz="1800" dirty="0"/>
              <a:t>VROOM32, MCU, ESP8266,…</a:t>
            </a:r>
            <a:endParaRPr lang="fr-FR" sz="2200" dirty="0"/>
          </a:p>
          <a:p>
            <a:pPr lvl="3"/>
            <a:r>
              <a:rPr lang="fr-FR" sz="2200" dirty="0"/>
              <a:t>PIC</a:t>
            </a:r>
          </a:p>
          <a:p>
            <a:pPr lvl="4"/>
            <a:r>
              <a:rPr lang="fr-FR" sz="1800" dirty="0"/>
              <a:t>PIC32, PIC16</a:t>
            </a:r>
          </a:p>
          <a:p>
            <a:pPr lvl="3"/>
            <a:endParaRPr lang="fr-FR" dirty="0"/>
          </a:p>
          <a:p>
            <a:pPr lvl="2"/>
            <a:r>
              <a:rPr lang="fr-FR" b="1" dirty="0"/>
              <a:t>Stockage</a:t>
            </a:r>
          </a:p>
          <a:p>
            <a:pPr lvl="3"/>
            <a:r>
              <a:rPr lang="fr-FR" dirty="0"/>
              <a:t>EEPROM 24C, EPROM</a:t>
            </a:r>
          </a:p>
          <a:p>
            <a:pPr lvl="3"/>
            <a:r>
              <a:rPr lang="fr-FR" dirty="0"/>
              <a:t>SD, …</a:t>
            </a:r>
          </a:p>
          <a:p>
            <a:pPr lvl="3"/>
            <a:r>
              <a:rPr lang="fr-FR" dirty="0"/>
              <a:t>RAM flash</a:t>
            </a:r>
          </a:p>
          <a:p>
            <a:pPr lvl="3"/>
            <a:endParaRPr lang="fr-FR" sz="1400" dirty="0"/>
          </a:p>
          <a:p>
            <a:pPr lvl="2"/>
            <a:r>
              <a:rPr lang="fr-FR" sz="2600" b="1" dirty="0"/>
              <a:t>Communication</a:t>
            </a:r>
            <a:r>
              <a:rPr lang="fr-FR" sz="2600" dirty="0"/>
              <a:t> </a:t>
            </a:r>
            <a:r>
              <a:rPr lang="fr-FR" sz="2600" b="1" dirty="0"/>
              <a:t>Protocolées</a:t>
            </a:r>
            <a:r>
              <a:rPr lang="fr-FR" sz="2600" dirty="0"/>
              <a:t>:</a:t>
            </a:r>
          </a:p>
          <a:p>
            <a:pPr lvl="3"/>
            <a:r>
              <a:rPr lang="fr-FR" dirty="0"/>
              <a:t>RS232&lt;-&gt;USB : AT8 FT232, CP21</a:t>
            </a:r>
          </a:p>
          <a:p>
            <a:pPr lvl="3"/>
            <a:r>
              <a:rPr lang="fr-FR" dirty="0"/>
              <a:t>Wifi : </a:t>
            </a:r>
            <a:r>
              <a:rPr lang="fr-FR" b="1" dirty="0"/>
              <a:t>ESP8266, EsP32</a:t>
            </a:r>
          </a:p>
          <a:p>
            <a:pPr lvl="3"/>
            <a:r>
              <a:rPr lang="fr-FR" dirty="0"/>
              <a:t>RJ45: W5100, ENC28J60,…</a:t>
            </a:r>
          </a:p>
          <a:p>
            <a:pPr lvl="3"/>
            <a:r>
              <a:rPr lang="fr-FR" dirty="0"/>
              <a:t>GSM/GPRS: SIM800, SIM900, …</a:t>
            </a:r>
          </a:p>
          <a:p>
            <a:pPr lvl="3"/>
            <a:r>
              <a:rPr lang="fr-FR" dirty="0"/>
              <a:t>Radio :</a:t>
            </a:r>
            <a:r>
              <a:rPr lang="fr-FR" dirty="0" err="1"/>
              <a:t>Zigbee</a:t>
            </a:r>
            <a:r>
              <a:rPr lang="fr-FR" dirty="0"/>
              <a:t>, LoRa 2,4GL, </a:t>
            </a:r>
            <a:r>
              <a:rPr lang="fr-FR" dirty="0" err="1"/>
              <a:t>SigFox</a:t>
            </a:r>
            <a:r>
              <a:rPr lang="fr-FR" dirty="0"/>
              <a:t>, Vigik,… </a:t>
            </a:r>
          </a:p>
          <a:p>
            <a:pPr lvl="3"/>
            <a:r>
              <a:rPr lang="fr-FR" dirty="0"/>
              <a:t>Lecteur de badge, de puces,…</a:t>
            </a:r>
          </a:p>
          <a:p>
            <a:pPr lvl="3"/>
            <a:r>
              <a:rPr lang="fr-FR" dirty="0"/>
              <a:t>GPS : NMEA, NEO6, NEO7, SIM908,…</a:t>
            </a:r>
          </a:p>
        </p:txBody>
      </p:sp>
      <p:graphicFrame>
        <p:nvGraphicFramePr>
          <p:cNvPr id="8" name="Espace réservé du contenu 6">
            <a:extLst>
              <a:ext uri="{FF2B5EF4-FFF2-40B4-BE49-F238E27FC236}">
                <a16:creationId xmlns:a16="http://schemas.microsoft.com/office/drawing/2014/main" id="{2A3B202B-5B0E-4BD9-8325-3AF085A9C18C}"/>
              </a:ext>
            </a:extLst>
          </p:cNvPr>
          <p:cNvGraphicFramePr>
            <a:graphicFrameLocks/>
          </p:cNvGraphicFramePr>
          <p:nvPr/>
        </p:nvGraphicFramePr>
        <p:xfrm>
          <a:off x="395536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90916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Coder les besoins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286412"/>
          </a:xfrm>
        </p:spPr>
        <p:txBody>
          <a:bodyPr>
            <a:normAutofit/>
          </a:bodyPr>
          <a:lstStyle/>
          <a:p>
            <a:r>
              <a:rPr lang="fr-FR" dirty="0"/>
              <a:t>Type de construction</a:t>
            </a:r>
          </a:p>
          <a:p>
            <a:pPr lvl="1"/>
            <a:r>
              <a:rPr lang="fr-FR" dirty="0"/>
              <a:t>Projet </a:t>
            </a:r>
            <a:r>
              <a:rPr lang="fr-FR" b="1" dirty="0"/>
              <a:t>simple</a:t>
            </a:r>
          </a:p>
          <a:p>
            <a:pPr lvl="2"/>
            <a:r>
              <a:rPr lang="fr-FR" dirty="0"/>
              <a:t>Code C / C++</a:t>
            </a:r>
          </a:p>
          <a:p>
            <a:pPr lvl="2"/>
            <a:r>
              <a:rPr lang="fr-FR" dirty="0"/>
              <a:t>Code en fichier </a:t>
            </a:r>
            <a:r>
              <a:rPr lang="fr-FR" dirty="0" err="1"/>
              <a:t>ino</a:t>
            </a:r>
            <a:endParaRPr lang="fr-FR" dirty="0"/>
          </a:p>
          <a:p>
            <a:pPr lvl="2"/>
            <a:r>
              <a:rPr lang="fr-FR" dirty="0"/>
              <a:t>Inclusion de librairies extérieurs</a:t>
            </a:r>
          </a:p>
          <a:p>
            <a:pPr lvl="2"/>
            <a:r>
              <a:rPr lang="fr-FR" dirty="0"/>
              <a:t>Compilation simple</a:t>
            </a:r>
          </a:p>
          <a:p>
            <a:pPr lvl="2"/>
            <a:r>
              <a:rPr lang="fr-FR" dirty="0"/>
              <a:t>Modularité et portabilité limitée</a:t>
            </a:r>
          </a:p>
          <a:p>
            <a:pPr lvl="2"/>
            <a:r>
              <a:rPr lang="fr-FR" dirty="0"/>
              <a:t>Bootloader d’origine</a:t>
            </a:r>
          </a:p>
          <a:p>
            <a:pPr lvl="2"/>
            <a:r>
              <a:rPr lang="fr-FR" b="1" u="sng" dirty="0"/>
              <a:t>SIMPLE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512152"/>
              </p:ext>
            </p:extLst>
          </p:nvPr>
        </p:nvGraphicFramePr>
        <p:xfrm>
          <a:off x="5820667" y="1371575"/>
          <a:ext cx="3071813" cy="3857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24212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Concevoir le prototype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112" y="1142984"/>
            <a:ext cx="5150376" cy="528641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Détail des besoins type :</a:t>
            </a:r>
          </a:p>
          <a:p>
            <a:pPr lvl="1"/>
            <a:r>
              <a:rPr lang="fr-FR" dirty="0"/>
              <a:t>concevoir :</a:t>
            </a:r>
          </a:p>
          <a:p>
            <a:pPr lvl="2"/>
            <a:r>
              <a:rPr lang="fr-FR" dirty="0"/>
              <a:t>Créer et tester en </a:t>
            </a:r>
            <a:r>
              <a:rPr lang="fr-FR" dirty="0" err="1"/>
              <a:t>breadboard</a:t>
            </a:r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Créer une plaque d’essais</a:t>
            </a:r>
          </a:p>
          <a:p>
            <a:pPr lvl="3"/>
            <a:r>
              <a:rPr lang="fr-FR" dirty="0"/>
              <a:t>Fer a repasser</a:t>
            </a:r>
          </a:p>
          <a:p>
            <a:pPr lvl="3"/>
            <a:r>
              <a:rPr lang="fr-FR" dirty="0"/>
              <a:t>Prestataire prototype</a:t>
            </a:r>
          </a:p>
          <a:p>
            <a:pPr lvl="3"/>
            <a:endParaRPr lang="fr-FR" dirty="0"/>
          </a:p>
          <a:p>
            <a:pPr lvl="2"/>
            <a:r>
              <a:rPr lang="fr-FR" dirty="0"/>
              <a:t>Faire fabriquer des plaques</a:t>
            </a:r>
          </a:p>
          <a:p>
            <a:pPr lvl="3"/>
            <a:r>
              <a:rPr lang="fr-FR" dirty="0"/>
              <a:t>Prestataires,</a:t>
            </a:r>
          </a:p>
          <a:p>
            <a:pPr lvl="3"/>
            <a:r>
              <a:rPr lang="fr-FR" dirty="0"/>
              <a:t>Soudages CMS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Trouver un boitier</a:t>
            </a:r>
          </a:p>
          <a:p>
            <a:pPr lvl="3"/>
            <a:r>
              <a:rPr lang="fr-FR" dirty="0"/>
              <a:t>Résine, moule, 3D , imprimante,..</a:t>
            </a:r>
          </a:p>
          <a:p>
            <a:pPr lvl="3"/>
            <a:r>
              <a:rPr lang="fr-FR" dirty="0"/>
              <a:t>Design,…</a:t>
            </a:r>
          </a:p>
          <a:p>
            <a:pPr lvl="3"/>
            <a:endParaRPr lang="fr-FR" dirty="0"/>
          </a:p>
          <a:p>
            <a:pPr lvl="2"/>
            <a:endParaRPr lang="fr-FR" dirty="0"/>
          </a:p>
        </p:txBody>
      </p:sp>
      <p:graphicFrame>
        <p:nvGraphicFramePr>
          <p:cNvPr id="8" name="Espace réservé du contenu 6">
            <a:extLst>
              <a:ext uri="{FF2B5EF4-FFF2-40B4-BE49-F238E27FC236}">
                <a16:creationId xmlns:a16="http://schemas.microsoft.com/office/drawing/2014/main" id="{6BD351C2-DD22-4D8F-8AE8-6B72116FD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448750"/>
              </p:ext>
            </p:extLst>
          </p:nvPr>
        </p:nvGraphicFramePr>
        <p:xfrm>
          <a:off x="420067" y="1371575"/>
          <a:ext cx="3071813" cy="436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08920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E525E69-2B8A-412A-8AE3-7B7A55F7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prototype au produits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73B5951-95A2-4048-9AE3-ED45F8B8F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5150376" cy="5286412"/>
          </a:xfrm>
        </p:spPr>
        <p:txBody>
          <a:bodyPr>
            <a:normAutofit/>
          </a:bodyPr>
          <a:lstStyle/>
          <a:p>
            <a:r>
              <a:rPr lang="fr-FR" dirty="0"/>
              <a:t>En faire un produit:</a:t>
            </a:r>
          </a:p>
          <a:p>
            <a:pPr lvl="2"/>
            <a:r>
              <a:rPr lang="fr-FR" dirty="0"/>
              <a:t>Production:</a:t>
            </a:r>
          </a:p>
          <a:p>
            <a:pPr lvl="3"/>
            <a:r>
              <a:rPr lang="fr-FR" dirty="0"/>
              <a:t>Prestataires,</a:t>
            </a:r>
          </a:p>
          <a:p>
            <a:pPr lvl="3"/>
            <a:r>
              <a:rPr lang="fr-FR" dirty="0"/>
              <a:t>Plaques en chine</a:t>
            </a:r>
          </a:p>
          <a:p>
            <a:pPr lvl="3"/>
            <a:r>
              <a:rPr lang="fr-FR" dirty="0"/>
              <a:t>Soudures </a:t>
            </a:r>
            <a:r>
              <a:rPr lang="fr-FR" dirty="0" err="1"/>
              <a:t>cms</a:t>
            </a:r>
            <a:endParaRPr lang="fr-FR" dirty="0"/>
          </a:p>
          <a:p>
            <a:pPr lvl="3"/>
            <a:r>
              <a:rPr lang="fr-FR" dirty="0"/>
              <a:t>Test automatisé</a:t>
            </a:r>
          </a:p>
          <a:p>
            <a:pPr lvl="3"/>
            <a:r>
              <a:rPr lang="fr-FR" dirty="0"/>
              <a:t>Multicouches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Soulever des fond</a:t>
            </a:r>
          </a:p>
          <a:p>
            <a:pPr lvl="3"/>
            <a:r>
              <a:rPr lang="fr-FR" dirty="0"/>
              <a:t>Incubateurs</a:t>
            </a:r>
          </a:p>
          <a:p>
            <a:pPr lvl="4"/>
            <a:r>
              <a:rPr lang="fr-FR" dirty="0" err="1"/>
              <a:t>kickstarter</a:t>
            </a:r>
            <a:endParaRPr lang="fr-FR" dirty="0"/>
          </a:p>
          <a:p>
            <a:pPr lvl="2"/>
            <a:r>
              <a:rPr lang="fr-FR" dirty="0"/>
              <a:t>Faire de beau « enclosures »</a:t>
            </a:r>
          </a:p>
          <a:p>
            <a:pPr lvl="3"/>
            <a:r>
              <a:rPr lang="fr-FR" dirty="0"/>
              <a:t>Design et incrustation des IHM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40576362-0151-4679-BEF7-9F1B8BE58F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138627"/>
              </p:ext>
            </p:extLst>
          </p:nvPr>
        </p:nvGraphicFramePr>
        <p:xfrm>
          <a:off x="5820667" y="1371575"/>
          <a:ext cx="3071813" cy="4361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71417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2FB08CB-3B56-4F73-BAC1-5EA01A8F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05D7C54-9BEB-4D9E-B43E-5FA8DDBB4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Dans cette partie, nous allons aborder ;</a:t>
            </a:r>
          </a:p>
          <a:p>
            <a:pPr lvl="1"/>
            <a:r>
              <a:rPr lang="fr-FR" dirty="0"/>
              <a:t>Cibler les besoins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Dimensionner les besoins matériels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Coder le projet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Concevoir un prototype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Passer de projet à produit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2384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SoftwareSerial</a:t>
            </a:r>
            <a:endParaRPr lang="fr-FR" dirty="0"/>
          </a:p>
          <a:p>
            <a:pPr lvl="1"/>
            <a:r>
              <a:rPr lang="fr-FR" dirty="0"/>
              <a:t>EEPROM</a:t>
            </a:r>
          </a:p>
          <a:p>
            <a:pPr lvl="1"/>
            <a:r>
              <a:rPr lang="fr-FR" dirty="0" err="1"/>
              <a:t>LiquidCrystal</a:t>
            </a:r>
            <a:endParaRPr lang="fr-FR" dirty="0"/>
          </a:p>
          <a:p>
            <a:pPr lvl="1"/>
            <a:r>
              <a:rPr lang="fr-FR" dirty="0" err="1"/>
              <a:t>wire</a:t>
            </a:r>
            <a:endParaRPr lang="fr-FR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SoftwareSerial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Librairie de gestion de communication série logiciel</a:t>
            </a:r>
          </a:p>
          <a:p>
            <a:pPr lvl="2"/>
            <a:r>
              <a:rPr lang="fr-FR" dirty="0"/>
              <a:t> </a:t>
            </a:r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 err="1">
                <a:solidFill>
                  <a:schemeClr val="accent3"/>
                </a:solidFill>
              </a:rPr>
              <a:t>include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>
                <a:solidFill>
                  <a:schemeClr val="accent6"/>
                </a:solidFill>
              </a:rPr>
              <a:t>SoftwareSerial</a:t>
            </a:r>
            <a:r>
              <a:rPr lang="fr-FR" dirty="0" err="1"/>
              <a:t>.h</a:t>
            </a:r>
            <a:r>
              <a:rPr lang="fr-FR" dirty="0"/>
              <a:t>&gt;</a:t>
            </a:r>
          </a:p>
          <a:p>
            <a:r>
              <a:rPr lang="fr-FR" dirty="0"/>
              <a:t>définition d'un port série logiciel</a:t>
            </a:r>
          </a:p>
          <a:p>
            <a:pPr lvl="2"/>
            <a:r>
              <a:rPr lang="fr-FR" dirty="0" err="1">
                <a:solidFill>
                  <a:schemeClr val="accent6"/>
                </a:solidFill>
              </a:rPr>
              <a:t>SoftwareSerial</a:t>
            </a:r>
            <a:r>
              <a:rPr lang="fr-FR" dirty="0"/>
              <a:t> </a:t>
            </a:r>
            <a:r>
              <a:rPr lang="fr-FR" dirty="0" err="1"/>
              <a:t>mySerial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rxPin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txPin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endParaRPr lang="fr-FR" dirty="0"/>
          </a:p>
          <a:p>
            <a:r>
              <a:rPr lang="fr-FR" dirty="0"/>
              <a:t>Fonctionnement proche de </a:t>
            </a:r>
            <a:r>
              <a:rPr lang="fr-FR" dirty="0" err="1"/>
              <a:t>HardwareSerial</a:t>
            </a:r>
            <a:r>
              <a:rPr lang="fr-FR" dirty="0"/>
              <a:t> </a:t>
            </a:r>
          </a:p>
          <a:p>
            <a:endParaRPr lang="fr-FR" dirty="0"/>
          </a:p>
          <a:p>
            <a:pPr marL="3771900"/>
            <a:r>
              <a:rPr lang="fr-FR" dirty="0"/>
              <a:t>Seul les fonction suivantes sont disponible</a:t>
            </a:r>
          </a:p>
          <a:p>
            <a:pPr marL="4305300" lvl="2"/>
            <a:r>
              <a:rPr lang="en-US" dirty="0">
                <a:hlinkClick r:id="rId3"/>
              </a:rPr>
              <a:t>available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4"/>
              </a:rPr>
              <a:t>begin</a:t>
            </a:r>
            <a:r>
              <a:rPr lang="en-US" dirty="0"/>
              <a:t>()</a:t>
            </a:r>
          </a:p>
          <a:p>
            <a:pPr marL="4305300" lvl="2"/>
            <a:r>
              <a:rPr lang="en-US" dirty="0" err="1">
                <a:hlinkClick r:id="rId5"/>
              </a:rPr>
              <a:t>isListening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6"/>
              </a:rPr>
              <a:t>overflow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7"/>
              </a:rPr>
              <a:t>peek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8"/>
              </a:rPr>
              <a:t>read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9"/>
              </a:rPr>
              <a:t>print</a:t>
            </a:r>
            <a:r>
              <a:rPr lang="en-US" dirty="0"/>
              <a:t>()</a:t>
            </a:r>
          </a:p>
          <a:p>
            <a:pPr marL="4305300" lvl="2"/>
            <a:r>
              <a:rPr lang="en-US" dirty="0" err="1">
                <a:hlinkClick r:id="rId10"/>
              </a:rPr>
              <a:t>println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11"/>
              </a:rPr>
              <a:t>listen</a:t>
            </a:r>
            <a:r>
              <a:rPr lang="en-US" dirty="0"/>
              <a:t>()</a:t>
            </a:r>
          </a:p>
          <a:p>
            <a:pPr marL="4305300" lvl="2"/>
            <a:r>
              <a:rPr lang="en-US" dirty="0">
                <a:hlinkClick r:id="rId12"/>
              </a:rPr>
              <a:t>write</a:t>
            </a:r>
            <a:r>
              <a:rPr lang="en-US" dirty="0"/>
              <a:t>()</a:t>
            </a:r>
          </a:p>
          <a:p>
            <a:pPr marL="4305300" lvl="2"/>
            <a:endParaRPr lang="fr-FR" dirty="0"/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57158" y="3143248"/>
            <a:ext cx="368617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liquidCrystal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pour afficheur LCD en lignes caractères</a:t>
            </a:r>
          </a:p>
          <a:p>
            <a:pPr lvl="2"/>
            <a:r>
              <a:rPr lang="fr-FR" dirty="0"/>
              <a:t> </a:t>
            </a:r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 err="1">
                <a:solidFill>
                  <a:schemeClr val="accent3"/>
                </a:solidFill>
              </a:rPr>
              <a:t>include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>
                <a:solidFill>
                  <a:schemeClr val="accent6"/>
                </a:solidFill>
              </a:rPr>
              <a:t>liquidCrystal.h</a:t>
            </a:r>
            <a:r>
              <a:rPr lang="fr-FR" dirty="0"/>
              <a:t>&gt;</a:t>
            </a:r>
          </a:p>
          <a:p>
            <a:r>
              <a:rPr lang="fr-FR" dirty="0"/>
              <a:t>définition d'un écran LCD </a:t>
            </a:r>
          </a:p>
          <a:p>
            <a:pPr lvl="2"/>
            <a:r>
              <a:rPr lang="fr-FR" dirty="0" err="1">
                <a:solidFill>
                  <a:schemeClr val="accent6"/>
                </a:solidFill>
              </a:rPr>
              <a:t>LiquidCrystal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/>
              <a:t>lcd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1200" dirty="0" err="1">
                <a:solidFill>
                  <a:schemeClr val="bg1">
                    <a:lumMod val="65000"/>
                  </a:schemeClr>
                </a:solidFill>
              </a:rPr>
              <a:t>rsPin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sz="1200" dirty="0" err="1">
                <a:solidFill>
                  <a:schemeClr val="bg1">
                    <a:lumMod val="65000"/>
                  </a:schemeClr>
                </a:solidFill>
              </a:rPr>
              <a:t>Epin</a:t>
            </a:r>
            <a:r>
              <a:rPr lang="fr-FR" sz="1200" dirty="0">
                <a:solidFill>
                  <a:schemeClr val="bg1">
                    <a:lumMod val="65000"/>
                  </a:schemeClr>
                </a:solidFill>
              </a:rPr>
              <a:t>, bit0,bit1,bit2,bit3,bit,4,bit5,bit6,bit7);</a:t>
            </a:r>
            <a:endParaRPr lang="fr-FR" sz="1200" dirty="0">
              <a:solidFill>
                <a:schemeClr val="accent6"/>
              </a:solidFill>
            </a:endParaRPr>
          </a:p>
          <a:p>
            <a:pPr lvl="2"/>
            <a:r>
              <a:rPr lang="fr-FR" dirty="0" err="1">
                <a:solidFill>
                  <a:schemeClr val="accent6"/>
                </a:solidFill>
              </a:rPr>
              <a:t>LiquidCrystal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/>
              <a:t>lcd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rsPin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Epin,bit4,bit5,bit6,bit7);</a:t>
            </a:r>
          </a:p>
        </p:txBody>
      </p:sp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113" y="4685356"/>
            <a:ext cx="5338771" cy="174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LiquidCrystal</a:t>
            </a:r>
            <a:r>
              <a:rPr lang="fr-FR" dirty="0"/>
              <a:t> lib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214282" y="1071546"/>
            <a:ext cx="8643998" cy="639762"/>
          </a:xfrm>
        </p:spPr>
        <p:txBody>
          <a:bodyPr/>
          <a:lstStyle/>
          <a:p>
            <a:r>
              <a:rPr lang="fr-FR" dirty="0"/>
              <a:t>Liste des fonctions disponibles :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2"/>
            <a:r>
              <a:rPr lang="fr-FR" dirty="0" err="1">
                <a:hlinkClick r:id="rId3"/>
              </a:rPr>
              <a:t>LiquidCrystal</a:t>
            </a:r>
            <a:r>
              <a:rPr lang="fr-FR" dirty="0">
                <a:hlinkClick r:id="rId3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4"/>
              </a:rPr>
              <a:t>begin</a:t>
            </a:r>
            <a:r>
              <a:rPr lang="fr-FR" dirty="0">
                <a:hlinkClick r:id="rId4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5"/>
              </a:rPr>
              <a:t>clear</a:t>
            </a:r>
            <a:r>
              <a:rPr lang="fr-FR" dirty="0">
                <a:hlinkClick r:id="rId5"/>
              </a:rPr>
              <a:t>()</a:t>
            </a:r>
            <a:endParaRPr lang="fr-FR" dirty="0"/>
          </a:p>
          <a:p>
            <a:pPr lvl="2"/>
            <a:r>
              <a:rPr lang="fr-FR" dirty="0">
                <a:hlinkClick r:id="rId6"/>
              </a:rPr>
              <a:t>home()</a:t>
            </a:r>
            <a:endParaRPr lang="fr-FR" dirty="0"/>
          </a:p>
          <a:p>
            <a:pPr lvl="2"/>
            <a:r>
              <a:rPr lang="fr-FR" dirty="0" err="1">
                <a:hlinkClick r:id="rId7"/>
              </a:rPr>
              <a:t>setCursor</a:t>
            </a:r>
            <a:r>
              <a:rPr lang="fr-FR" dirty="0">
                <a:hlinkClick r:id="rId7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8"/>
              </a:rPr>
              <a:t>write</a:t>
            </a:r>
            <a:r>
              <a:rPr lang="fr-FR" dirty="0">
                <a:hlinkClick r:id="rId8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9"/>
              </a:rPr>
              <a:t>print</a:t>
            </a:r>
            <a:r>
              <a:rPr lang="fr-FR" dirty="0">
                <a:hlinkClick r:id="rId9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0"/>
              </a:rPr>
              <a:t>cursor</a:t>
            </a:r>
            <a:r>
              <a:rPr lang="fr-FR" dirty="0">
                <a:hlinkClick r:id="rId10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1"/>
              </a:rPr>
              <a:t>noCursor</a:t>
            </a:r>
            <a:r>
              <a:rPr lang="fr-FR" dirty="0">
                <a:hlinkClick r:id="rId11"/>
              </a:rPr>
              <a:t>()</a:t>
            </a:r>
            <a:endParaRPr lang="fr-FR" dirty="0"/>
          </a:p>
          <a:p>
            <a:pPr lvl="4"/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2"/>
            <a:r>
              <a:rPr lang="fr-FR" dirty="0" err="1">
                <a:hlinkClick r:id="rId12"/>
              </a:rPr>
              <a:t>blink</a:t>
            </a:r>
            <a:r>
              <a:rPr lang="fr-FR" dirty="0">
                <a:hlinkClick r:id="rId12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3"/>
              </a:rPr>
              <a:t>noBlink</a:t>
            </a:r>
            <a:r>
              <a:rPr lang="fr-FR" dirty="0">
                <a:hlinkClick r:id="rId13"/>
              </a:rPr>
              <a:t>()</a:t>
            </a:r>
            <a:endParaRPr lang="fr-FR" dirty="0"/>
          </a:p>
          <a:p>
            <a:pPr lvl="2"/>
            <a:r>
              <a:rPr lang="fr-FR" dirty="0">
                <a:hlinkClick r:id="rId14"/>
              </a:rPr>
              <a:t>display()</a:t>
            </a:r>
            <a:endParaRPr lang="fr-FR" dirty="0"/>
          </a:p>
          <a:p>
            <a:pPr lvl="2"/>
            <a:r>
              <a:rPr lang="fr-FR" dirty="0" err="1">
                <a:hlinkClick r:id="rId15"/>
              </a:rPr>
              <a:t>noDisplay</a:t>
            </a:r>
            <a:r>
              <a:rPr lang="fr-FR" dirty="0">
                <a:hlinkClick r:id="rId15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6"/>
              </a:rPr>
              <a:t>scrollDisplayLeft</a:t>
            </a:r>
            <a:r>
              <a:rPr lang="fr-FR" dirty="0">
                <a:hlinkClick r:id="rId16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7"/>
              </a:rPr>
              <a:t>scrollDisplayRight</a:t>
            </a:r>
            <a:r>
              <a:rPr lang="fr-FR" dirty="0">
                <a:hlinkClick r:id="rId17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8"/>
              </a:rPr>
              <a:t>autoscroll</a:t>
            </a:r>
            <a:r>
              <a:rPr lang="fr-FR" dirty="0">
                <a:hlinkClick r:id="rId18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19"/>
              </a:rPr>
              <a:t>noAutoscroll</a:t>
            </a:r>
            <a:r>
              <a:rPr lang="fr-FR" dirty="0">
                <a:hlinkClick r:id="rId19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20"/>
              </a:rPr>
              <a:t>leftToRight</a:t>
            </a:r>
            <a:r>
              <a:rPr lang="fr-FR" dirty="0">
                <a:hlinkClick r:id="rId20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21"/>
              </a:rPr>
              <a:t>rightToLeft</a:t>
            </a:r>
            <a:r>
              <a:rPr lang="fr-FR" dirty="0">
                <a:hlinkClick r:id="rId21"/>
              </a:rPr>
              <a:t>()</a:t>
            </a:r>
            <a:endParaRPr lang="fr-FR" dirty="0"/>
          </a:p>
          <a:p>
            <a:pPr lvl="2"/>
            <a:r>
              <a:rPr lang="fr-FR" dirty="0" err="1">
                <a:hlinkClick r:id="rId22"/>
              </a:rPr>
              <a:t>createChar</a:t>
            </a:r>
            <a:r>
              <a:rPr lang="fr-FR" dirty="0">
                <a:hlinkClick r:id="rId22"/>
              </a:rPr>
              <a:t>()</a:t>
            </a:r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bus Atmega328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 CAN</a:t>
            </a:r>
          </a:p>
          <a:p>
            <a:pPr lvl="1"/>
            <a:r>
              <a:rPr lang="fr-FR" dirty="0"/>
              <a:t>10 bits</a:t>
            </a:r>
          </a:p>
          <a:p>
            <a:endParaRPr lang="fr-FR" dirty="0"/>
          </a:p>
          <a:p>
            <a:r>
              <a:rPr lang="fr-FR" dirty="0"/>
              <a:t>Un port I²C ou TWI</a:t>
            </a:r>
          </a:p>
          <a:p>
            <a:endParaRPr lang="fr-FR" dirty="0"/>
          </a:p>
          <a:p>
            <a:r>
              <a:rPr lang="fr-FR" dirty="0"/>
              <a:t>Un port SPI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un port serial </a:t>
            </a:r>
          </a:p>
          <a:p>
            <a:endParaRPr lang="fr-FR" dirty="0"/>
          </a:p>
          <a:p>
            <a:endParaRPr lang="fr-FR" dirty="0"/>
          </a:p>
          <a:p>
            <a:pPr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9251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071546"/>
            <a:ext cx="4429124" cy="5357812"/>
          </a:xfrm>
          <a:prstGeom prst="rect">
            <a:avLst/>
          </a:prstGeom>
          <a:noFill/>
          <a:ln w="9525">
            <a:solidFill>
              <a:schemeClr val="bg2">
                <a:alpha val="18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5" name="Rectangle à coins arrondis 4"/>
          <p:cNvSpPr/>
          <p:nvPr/>
        </p:nvSpPr>
        <p:spPr>
          <a:xfrm>
            <a:off x="7143768" y="3714728"/>
            <a:ext cx="785818" cy="714404"/>
          </a:xfrm>
          <a:prstGeom prst="round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000496" y="1643050"/>
            <a:ext cx="3143272" cy="221457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7215206" y="4572008"/>
            <a:ext cx="642942" cy="428628"/>
          </a:xfrm>
          <a:prstGeom prst="roundRect">
            <a:avLst/>
          </a:prstGeom>
          <a:solidFill>
            <a:srgbClr val="FFCC66">
              <a:alpha val="16863"/>
            </a:srgb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071934" y="2714620"/>
            <a:ext cx="3364080" cy="1900218"/>
          </a:xfrm>
          <a:prstGeom prst="straightConnector1">
            <a:avLst/>
          </a:prstGeom>
          <a:ln w="57150">
            <a:solidFill>
              <a:srgbClr val="FF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à coins arrondis 17"/>
          <p:cNvSpPr/>
          <p:nvPr/>
        </p:nvSpPr>
        <p:spPr>
          <a:xfrm>
            <a:off x="6357950" y="4572008"/>
            <a:ext cx="642942" cy="428628"/>
          </a:xfrm>
          <a:prstGeom prst="roundRect">
            <a:avLst/>
          </a:prstGeom>
          <a:solidFill>
            <a:srgbClr val="99FF66">
              <a:alpha val="16863"/>
            </a:srgbClr>
          </a:solidFill>
          <a:ln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4071934" y="3857628"/>
            <a:ext cx="2428892" cy="785818"/>
          </a:xfrm>
          <a:prstGeom prst="straightConnector1">
            <a:avLst/>
          </a:prstGeom>
          <a:ln w="57150">
            <a:solidFill>
              <a:srgbClr val="99FF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à coins arrondis 19"/>
          <p:cNvSpPr/>
          <p:nvPr/>
        </p:nvSpPr>
        <p:spPr>
          <a:xfrm>
            <a:off x="5500694" y="4543400"/>
            <a:ext cx="642942" cy="428628"/>
          </a:xfrm>
          <a:prstGeom prst="roundRect">
            <a:avLst/>
          </a:prstGeom>
          <a:solidFill>
            <a:srgbClr val="FF3300">
              <a:alpha val="16863"/>
            </a:srgbClr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/>
          <p:nvPr/>
        </p:nvCxnSpPr>
        <p:spPr>
          <a:xfrm flipV="1">
            <a:off x="4071934" y="4929198"/>
            <a:ext cx="1428760" cy="285752"/>
          </a:xfrm>
          <a:prstGeom prst="straightConnector1">
            <a:avLst/>
          </a:prstGeom>
          <a:ln w="5715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EEPROM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l'accès à l'EEPROM interne</a:t>
            </a:r>
          </a:p>
          <a:p>
            <a:pPr lvl="1"/>
            <a:r>
              <a:rPr lang="fr-FR" dirty="0"/>
              <a:t>512Bytes</a:t>
            </a:r>
          </a:p>
          <a:p>
            <a:pPr lvl="2"/>
            <a:r>
              <a:rPr lang="fr-FR" dirty="0"/>
              <a:t> </a:t>
            </a:r>
            <a:r>
              <a:rPr lang="fr-FR" dirty="0">
                <a:solidFill>
                  <a:schemeClr val="accent3"/>
                </a:solidFill>
              </a:rPr>
              <a:t>#</a:t>
            </a:r>
            <a:r>
              <a:rPr lang="fr-FR" dirty="0" err="1">
                <a:solidFill>
                  <a:schemeClr val="accent3"/>
                </a:solidFill>
              </a:rPr>
              <a:t>include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>
                <a:solidFill>
                  <a:schemeClr val="accent6"/>
                </a:solidFill>
              </a:rPr>
              <a:t>EEPROM.h</a:t>
            </a:r>
            <a:r>
              <a:rPr lang="fr-FR" dirty="0"/>
              <a:t>&gt;</a:t>
            </a:r>
          </a:p>
          <a:p>
            <a:r>
              <a:rPr lang="fr-FR" dirty="0"/>
              <a:t>définition d'accès à un </a:t>
            </a:r>
            <a:r>
              <a:rPr lang="fr-FR" dirty="0" err="1"/>
              <a:t>eeprom</a:t>
            </a:r>
            <a:endParaRPr lang="fr-FR" dirty="0"/>
          </a:p>
          <a:p>
            <a:pPr lvl="2"/>
            <a:r>
              <a:rPr lang="fr-FR" dirty="0">
                <a:solidFill>
                  <a:schemeClr val="accent6"/>
                </a:solidFill>
              </a:rPr>
              <a:t>EEPROM</a:t>
            </a:r>
            <a:r>
              <a:rPr lang="fr-FR" dirty="0"/>
              <a:t>.get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memoryAddr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dataToGet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pPr lvl="2"/>
            <a:r>
              <a:rPr lang="fr-FR" dirty="0">
                <a:solidFill>
                  <a:schemeClr val="accent6"/>
                </a:solidFill>
              </a:rPr>
              <a:t>EEPROM</a:t>
            </a:r>
            <a:r>
              <a:rPr lang="fr-FR" dirty="0"/>
              <a:t>.put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memoryAddr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dataToGet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EEPROM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Librairie de lecture &amp; écriture dans l'EEPROM interne </a:t>
            </a:r>
          </a:p>
          <a:p>
            <a:endParaRPr lang="fr-FR" dirty="0"/>
          </a:p>
          <a:p>
            <a:pPr>
              <a:buNone/>
            </a:pPr>
            <a:r>
              <a:rPr lang="fr-FR" dirty="0">
                <a:hlinkClick r:id="rId3"/>
              </a:rPr>
              <a:t>https://www.arduino.cc/en/</a:t>
            </a:r>
          </a:p>
          <a:p>
            <a:pPr algn="r">
              <a:buNone/>
            </a:pPr>
            <a:r>
              <a:rPr lang="fr-FR" dirty="0" err="1">
                <a:hlinkClick r:id="rId3"/>
              </a:rPr>
              <a:t>Reference</a:t>
            </a:r>
            <a:r>
              <a:rPr lang="fr-FR" dirty="0">
                <a:hlinkClick r:id="rId3"/>
              </a:rPr>
              <a:t>/EEPROM</a:t>
            </a:r>
            <a:endParaRPr lang="fr-FR" dirty="0"/>
          </a:p>
          <a:p>
            <a:endParaRPr lang="fr-FR" dirty="0"/>
          </a:p>
          <a:p>
            <a:r>
              <a:rPr lang="en-US" dirty="0">
                <a:solidFill>
                  <a:srgbClr val="E67E22"/>
                </a:solidFill>
                <a:latin typeface="TyponineSans Regular 18"/>
              </a:rPr>
              <a:t>Examples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4"/>
              </a:rPr>
              <a:t>EEPROM Clear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5"/>
              </a:rPr>
              <a:t>EEPROM Read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6"/>
              </a:rPr>
              <a:t>EEPROM Write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7"/>
              </a:rPr>
              <a:t>EEPROM </a:t>
            </a:r>
            <a:r>
              <a:rPr lang="en-US" dirty="0" err="1">
                <a:solidFill>
                  <a:srgbClr val="00979C"/>
                </a:solidFill>
                <a:latin typeface="TyponineSans Regular 18"/>
                <a:hlinkClick r:id="rId7"/>
              </a:rPr>
              <a:t>Crc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8"/>
              </a:rPr>
              <a:t>EEPROM Get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9"/>
              </a:rPr>
              <a:t>EEPROM Iteration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0"/>
              </a:rPr>
              <a:t>EEPROM Put</a:t>
            </a:r>
            <a:endParaRPr lang="en-US" dirty="0">
              <a:solidFill>
                <a:srgbClr val="00979C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1"/>
              </a:rPr>
              <a:t>EEPROM Update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rgbClr val="E67E22"/>
                </a:solidFill>
                <a:latin typeface="TyponineSans Regular 18"/>
              </a:rPr>
              <a:t>Fonctions</a:t>
            </a:r>
            <a:endParaRPr lang="en-US" dirty="0">
              <a:solidFill>
                <a:srgbClr val="E67E22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2"/>
              </a:rPr>
              <a:t>read()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3"/>
              </a:rPr>
              <a:t>write()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4"/>
              </a:rPr>
              <a:t>update()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5"/>
              </a:rPr>
              <a:t>get()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6"/>
              </a:rPr>
              <a:t>put()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979C"/>
                </a:solidFill>
                <a:latin typeface="TyponineSans Regular 18"/>
                <a:hlinkClick r:id="rId17"/>
              </a:rPr>
              <a:t>EEPROM[]</a:t>
            </a:r>
            <a:endParaRPr lang="en-US" dirty="0">
              <a:solidFill>
                <a:srgbClr val="4F4E4E"/>
              </a:solidFill>
              <a:latin typeface="TyponineSans Regular 18"/>
            </a:endParaRPr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bibliothèque de base pour </a:t>
            </a:r>
            <a:r>
              <a:rPr lang="fr-FR" dirty="0" err="1"/>
              <a:t>i²c</a:t>
            </a:r>
            <a:endParaRPr lang="fr-FR" dirty="0"/>
          </a:p>
          <a:p>
            <a:pPr lvl="1"/>
            <a:r>
              <a:rPr lang="fr-FR" dirty="0"/>
              <a:t>2 adresses </a:t>
            </a:r>
          </a:p>
          <a:p>
            <a:pPr lvl="2"/>
            <a:r>
              <a:rPr lang="fr-FR" dirty="0"/>
              <a:t>adresse du périphérique sur le bus </a:t>
            </a:r>
          </a:p>
          <a:p>
            <a:pPr lvl="2"/>
            <a:r>
              <a:rPr lang="fr-FR" dirty="0"/>
              <a:t>adresse de la data dans la mémoire</a:t>
            </a:r>
          </a:p>
          <a:p>
            <a:pPr lvl="1"/>
            <a:endParaRPr lang="fr-FR" dirty="0"/>
          </a:p>
          <a:p>
            <a:pPr lvl="3"/>
            <a:r>
              <a:rPr lang="fr-FR" dirty="0"/>
              <a:t>exemple : lire et écrire sur un EEPROM, une autre carte arduino, … , sur un bus I²C</a:t>
            </a:r>
          </a:p>
          <a:p>
            <a:pPr lvl="1"/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572008"/>
            <a:ext cx="37909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 </a:t>
            </a:r>
            <a:r>
              <a:rPr lang="fr-FR" dirty="0" err="1"/>
              <a:t>SoftwareSerial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EEPROM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LiquidCrystal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wire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quelques modules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 ensemble de librairies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Leur fonctionnement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Leur docs</a:t>
            </a:r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composants passifs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Thermistance</a:t>
            </a:r>
          </a:p>
          <a:p>
            <a:endParaRPr lang="fr-FR" dirty="0"/>
          </a:p>
          <a:p>
            <a:r>
              <a:rPr lang="fr-FR" dirty="0"/>
              <a:t>LDR</a:t>
            </a:r>
          </a:p>
          <a:p>
            <a:endParaRPr lang="fr-FR" dirty="0"/>
          </a:p>
          <a:p>
            <a:r>
              <a:rPr lang="fr-FR" dirty="0"/>
              <a:t>Assemblage par pont de résistances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Analogique &amp; Comparateurs Digitaux – YL-38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Compare une tension de référence et une tension de capteur</a:t>
            </a:r>
          </a:p>
          <a:p>
            <a:pPr lvl="1"/>
            <a:r>
              <a:rPr lang="fr-FR" dirty="0"/>
              <a:t>à base d'ampli OP LM393</a:t>
            </a:r>
          </a:p>
          <a:p>
            <a:pPr lvl="1"/>
            <a:r>
              <a:rPr lang="fr-FR" dirty="0"/>
              <a:t>compatible capteur passif dipôles</a:t>
            </a:r>
          </a:p>
          <a:p>
            <a:pPr lvl="2"/>
            <a:r>
              <a:rPr lang="fr-FR" dirty="0"/>
              <a:t>Thermistances, résistance variables, …</a:t>
            </a:r>
          </a:p>
          <a:p>
            <a:pPr lvl="3"/>
            <a:r>
              <a:rPr lang="fr-FR" dirty="0"/>
              <a:t>Exemple avec un capteur d'humidité du sol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rot="16200000" flipH="1">
            <a:off x="5991236" y="4929198"/>
            <a:ext cx="714380" cy="4286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5348294" y="4429132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Entrée capteur analogique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990840" y="4131238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Réglage niveau du comparateur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2133584" y="4559866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Comparateur LM393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642910" y="6131502"/>
            <a:ext cx="256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3.3V ou 5v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1347766" y="4857760"/>
            <a:ext cx="221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Sortie  :</a:t>
            </a:r>
          </a:p>
          <a:p>
            <a:r>
              <a:rPr lang="fr-FR" dirty="0"/>
              <a:t>A0 : Analogique</a:t>
            </a:r>
          </a:p>
          <a:p>
            <a:r>
              <a:rPr lang="fr-FR" dirty="0"/>
              <a:t>D0 : Numérique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0906" y="4917056"/>
            <a:ext cx="532447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necteur droit avec flèche 21"/>
          <p:cNvCxnSpPr/>
          <p:nvPr/>
        </p:nvCxnSpPr>
        <p:spPr>
          <a:xfrm rot="5400000">
            <a:off x="4342091" y="5078145"/>
            <a:ext cx="1226588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rot="16200000" flipH="1">
            <a:off x="4241006" y="4893480"/>
            <a:ext cx="500064" cy="4286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2990840" y="5929330"/>
            <a:ext cx="642942" cy="3571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3062278" y="5786454"/>
            <a:ext cx="500066" cy="2143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2990840" y="5357826"/>
            <a:ext cx="642942" cy="592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990840" y="5572140"/>
            <a:ext cx="642942" cy="73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2347898" y="5786454"/>
            <a:ext cx="8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GND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Actionneurs Digitaux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 un relai pour isoler des circuits de puissances différentes</a:t>
            </a:r>
          </a:p>
          <a:p>
            <a:endParaRPr lang="fr-FR" dirty="0"/>
          </a:p>
          <a:p>
            <a:r>
              <a:rPr lang="fr-FR" dirty="0"/>
              <a:t>Souvent utilisé en domotique </a:t>
            </a:r>
            <a:r>
              <a:rPr lang="fr-FR" sz="2000" dirty="0"/>
              <a:t>(3.3V/5v pilote du 110/220V)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1 seule entrée / sortie par canal</a:t>
            </a:r>
          </a:p>
          <a:p>
            <a:endParaRPr lang="fr-FR" dirty="0"/>
          </a:p>
          <a:p>
            <a:r>
              <a:rPr lang="fr-FR" dirty="0"/>
              <a:t>Un signal </a:t>
            </a:r>
            <a:r>
              <a:rPr lang="fr-FR" b="1" i="1" dirty="0"/>
              <a:t>HIGH</a:t>
            </a:r>
            <a:r>
              <a:rPr lang="fr-FR" dirty="0"/>
              <a:t> active la sortie </a:t>
            </a:r>
          </a:p>
          <a:p>
            <a:r>
              <a:rPr lang="fr-FR" dirty="0"/>
              <a:t>Un signal </a:t>
            </a:r>
            <a:r>
              <a:rPr lang="fr-FR" b="1" i="1" dirty="0"/>
              <a:t>LOW</a:t>
            </a:r>
            <a:r>
              <a:rPr lang="fr-FR" dirty="0"/>
              <a:t> désactive la sortie </a:t>
            </a:r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4357694"/>
            <a:ext cx="2879776" cy="211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HC-SR04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Télémètre à ultrasons</a:t>
            </a:r>
          </a:p>
          <a:p>
            <a:pPr lvl="2"/>
            <a:r>
              <a:rPr lang="fr-FR" dirty="0"/>
              <a:t>Plage : 2 cm à 400 cm</a:t>
            </a:r>
          </a:p>
          <a:p>
            <a:pPr lvl="2"/>
            <a:r>
              <a:rPr lang="fr-FR" dirty="0"/>
              <a:t>angle de détection : 15°</a:t>
            </a:r>
          </a:p>
          <a:p>
            <a:pPr lvl="2"/>
            <a:r>
              <a:rPr lang="fr-FR" dirty="0"/>
              <a:t>résolution : 0.3cm</a:t>
            </a:r>
          </a:p>
          <a:p>
            <a:r>
              <a:rPr lang="fr-FR" dirty="0"/>
              <a:t>Rapport entre le temps de réception d'un son émis (pendant 10µs) puis reçu &amp; la vitesse du son</a:t>
            </a:r>
          </a:p>
          <a:p>
            <a:r>
              <a:rPr lang="fr-FR" dirty="0"/>
              <a:t>Ports :</a:t>
            </a:r>
          </a:p>
          <a:p>
            <a:pPr lvl="2"/>
            <a:r>
              <a:rPr lang="fr-FR" dirty="0" err="1"/>
              <a:t>Trig</a:t>
            </a:r>
            <a:r>
              <a:rPr lang="fr-FR" dirty="0"/>
              <a:t> : </a:t>
            </a:r>
            <a:r>
              <a:rPr lang="fr-FR" dirty="0" err="1"/>
              <a:t>emeteur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echo</a:t>
            </a:r>
            <a:r>
              <a:rPr lang="fr-FR" dirty="0"/>
              <a:t> : </a:t>
            </a:r>
            <a:r>
              <a:rPr lang="fr-FR" dirty="0" err="1"/>
              <a:t>recepteur</a:t>
            </a:r>
            <a:endParaRPr lang="fr-FR" dirty="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4214818"/>
            <a:ext cx="4071966" cy="234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Horloge Atmega328</a:t>
            </a:r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Mode basse consommation</a:t>
            </a:r>
          </a:p>
          <a:p>
            <a:pPr lvl="1"/>
            <a:r>
              <a:rPr lang="fr-FR" dirty="0" err="1"/>
              <a:t>Watchdog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timer</a:t>
            </a:r>
            <a:r>
              <a:rPr lang="fr-FR" dirty="0"/>
              <a:t> agit sur power supervision</a:t>
            </a:r>
          </a:p>
          <a:p>
            <a:endParaRPr lang="fr-FR" dirty="0"/>
          </a:p>
          <a:p>
            <a:r>
              <a:rPr lang="fr-FR" dirty="0"/>
              <a:t>Génération horloge </a:t>
            </a:r>
          </a:p>
          <a:p>
            <a:pPr lvl="1"/>
            <a:r>
              <a:rPr lang="fr-FR" dirty="0"/>
              <a:t>Interne </a:t>
            </a:r>
          </a:p>
          <a:p>
            <a:pPr lvl="1"/>
            <a:r>
              <a:rPr lang="fr-FR" dirty="0"/>
              <a:t>Circuit</a:t>
            </a:r>
          </a:p>
          <a:p>
            <a:endParaRPr lang="fr-FR" dirty="0"/>
          </a:p>
          <a:p>
            <a:endParaRPr lang="fr-FR" dirty="0"/>
          </a:p>
          <a:p>
            <a:pPr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19251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071546"/>
            <a:ext cx="4429124" cy="5357812"/>
          </a:xfrm>
          <a:prstGeom prst="rect">
            <a:avLst/>
          </a:prstGeom>
          <a:noFill/>
          <a:ln w="9525">
            <a:solidFill>
              <a:schemeClr val="bg2">
                <a:alpha val="18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5" name="Rectangle à coins arrondis 4"/>
          <p:cNvSpPr/>
          <p:nvPr/>
        </p:nvSpPr>
        <p:spPr>
          <a:xfrm>
            <a:off x="5429256" y="2214554"/>
            <a:ext cx="785818" cy="642942"/>
          </a:xfrm>
          <a:prstGeom prst="roundRect">
            <a:avLst/>
          </a:prstGeom>
          <a:solidFill>
            <a:srgbClr val="4F81BD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3857620" y="2285992"/>
            <a:ext cx="1571636" cy="5715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5429256" y="1428736"/>
            <a:ext cx="1571636" cy="714380"/>
          </a:xfrm>
          <a:prstGeom prst="roundRect">
            <a:avLst/>
          </a:prstGeom>
          <a:solidFill>
            <a:srgbClr val="FFCC66">
              <a:alpha val="16863"/>
            </a:srgbClr>
          </a:solidFill>
          <a:ln>
            <a:solidFill>
              <a:srgbClr val="FF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endCxn id="13" idx="1"/>
          </p:cNvCxnSpPr>
          <p:nvPr/>
        </p:nvCxnSpPr>
        <p:spPr>
          <a:xfrm flipV="1">
            <a:off x="4000496" y="1785926"/>
            <a:ext cx="1428760" cy="285752"/>
          </a:xfrm>
          <a:prstGeom prst="straightConnector1">
            <a:avLst/>
          </a:prstGeom>
          <a:ln w="57150">
            <a:solidFill>
              <a:srgbClr val="FFCC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DHT11 / DHT22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Sonde d'humidité résiduelle &amp; température</a:t>
            </a:r>
          </a:p>
          <a:p>
            <a:pPr lvl="1"/>
            <a:r>
              <a:rPr lang="fr-FR" dirty="0"/>
              <a:t>DHT11</a:t>
            </a:r>
          </a:p>
          <a:p>
            <a:pPr lvl="4"/>
            <a:r>
              <a:rPr lang="fr-FR" dirty="0"/>
              <a:t>Humidité : 20% ~ 80% ± 5%</a:t>
            </a:r>
          </a:p>
          <a:p>
            <a:pPr lvl="4"/>
            <a:r>
              <a:rPr lang="fr-FR" dirty="0" err="1"/>
              <a:t>T°c</a:t>
            </a:r>
            <a:r>
              <a:rPr lang="fr-FR" dirty="0"/>
              <a:t> : 0°C ~ 50°C ± 2°C</a:t>
            </a:r>
          </a:p>
          <a:p>
            <a:pPr lvl="4"/>
            <a:r>
              <a:rPr lang="fr-FR" dirty="0"/>
              <a:t>Fréquence : 1Hz (1/sec)</a:t>
            </a:r>
          </a:p>
          <a:p>
            <a:pPr lvl="4"/>
            <a:r>
              <a:rPr lang="fr-FR" dirty="0"/>
              <a:t>Dégradation : ± 1%/an</a:t>
            </a:r>
          </a:p>
          <a:p>
            <a:pPr lvl="1"/>
            <a:r>
              <a:rPr lang="fr-FR" dirty="0"/>
              <a:t>DHT22</a:t>
            </a:r>
          </a:p>
          <a:p>
            <a:pPr lvl="4"/>
            <a:r>
              <a:rPr lang="fr-FR" dirty="0"/>
              <a:t>Humidité : 0% ~ 100% ± 2% (5% en extrême)</a:t>
            </a:r>
          </a:p>
          <a:p>
            <a:pPr lvl="4"/>
            <a:r>
              <a:rPr lang="fr-FR" dirty="0" err="1"/>
              <a:t>T°c</a:t>
            </a:r>
            <a:r>
              <a:rPr lang="fr-FR" dirty="0"/>
              <a:t> : -40°C ~ 150°C ± 0.5°C</a:t>
            </a:r>
          </a:p>
          <a:p>
            <a:pPr lvl="4"/>
            <a:r>
              <a:rPr lang="fr-FR" dirty="0"/>
              <a:t>Fréquence : 2Hz (2/sec)</a:t>
            </a:r>
          </a:p>
          <a:p>
            <a:pPr lvl="4"/>
            <a:r>
              <a:rPr lang="fr-FR" dirty="0"/>
              <a:t>Dégradation : ± 0.5%/an</a:t>
            </a:r>
          </a:p>
          <a:p>
            <a:r>
              <a:rPr lang="fr-FR" dirty="0"/>
              <a:t>Librairie DHT</a:t>
            </a:r>
          </a:p>
          <a:p>
            <a:pPr lvl="1"/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4765" y="1928802"/>
            <a:ext cx="107632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Connecteur droit avec flèche 5"/>
          <p:cNvCxnSpPr/>
          <p:nvPr/>
        </p:nvCxnSpPr>
        <p:spPr>
          <a:xfrm rot="5400000" flipH="1" flipV="1">
            <a:off x="7393801" y="3607595"/>
            <a:ext cx="357190" cy="142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rot="16200000" flipV="1">
            <a:off x="8072462" y="3571876"/>
            <a:ext cx="357190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rot="5400000" flipH="1" flipV="1">
            <a:off x="7394595" y="3893347"/>
            <a:ext cx="927900" cy="7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2714620"/>
            <a:ext cx="11811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ZoneTexte 15"/>
          <p:cNvSpPr txBox="1"/>
          <p:nvPr/>
        </p:nvSpPr>
        <p:spPr>
          <a:xfrm>
            <a:off x="6786578" y="364331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3~5V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001024" y="371475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GND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7523346" y="4357694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 rot="16200000" flipH="1">
            <a:off x="7215206" y="2428869"/>
            <a:ext cx="428628" cy="2857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572264" y="2071678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Pull-up</a:t>
            </a:r>
          </a:p>
          <a:p>
            <a:r>
              <a:rPr lang="fr-FR" dirty="0"/>
              <a:t>4.7K</a:t>
            </a:r>
            <a:r>
              <a:rPr lang="el-GR" dirty="0"/>
              <a:t>Ω</a:t>
            </a:r>
            <a:r>
              <a:rPr lang="fr-FR" b="1" dirty="0"/>
              <a:t>*</a:t>
            </a:r>
            <a:endParaRPr lang="fr-FR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Keypad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Découpage en colonnes &amp; en lignes</a:t>
            </a:r>
          </a:p>
          <a:p>
            <a:r>
              <a:rPr lang="fr-FR" dirty="0"/>
              <a:t>Différents modèles  </a:t>
            </a:r>
          </a:p>
          <a:p>
            <a:pPr lvl="2"/>
            <a:r>
              <a:rPr lang="fr-FR" dirty="0"/>
              <a:t>4 x 5</a:t>
            </a:r>
          </a:p>
          <a:p>
            <a:pPr lvl="2"/>
            <a:r>
              <a:rPr lang="fr-FR" dirty="0"/>
              <a:t>1  x 4</a:t>
            </a:r>
          </a:p>
          <a:p>
            <a:pPr lvl="2"/>
            <a:r>
              <a:rPr lang="fr-FR" dirty="0"/>
              <a:t>…</a:t>
            </a:r>
          </a:p>
          <a:p>
            <a:r>
              <a:rPr lang="fr-FR" dirty="0"/>
              <a:t>avec boutons </a:t>
            </a:r>
          </a:p>
          <a:p>
            <a:r>
              <a:rPr lang="fr-FR" dirty="0"/>
              <a:t>ou avec membranes</a:t>
            </a:r>
          </a:p>
          <a:p>
            <a:endParaRPr lang="fr-FR" dirty="0"/>
          </a:p>
          <a:p>
            <a:r>
              <a:rPr lang="fr-FR" dirty="0">
                <a:hlinkClick r:id="rId3"/>
              </a:rPr>
              <a:t>librairie </a:t>
            </a:r>
            <a:r>
              <a:rPr lang="fr-FR" dirty="0" err="1">
                <a:hlinkClick r:id="rId3"/>
              </a:rPr>
              <a:t>keypad</a:t>
            </a:r>
            <a:endParaRPr lang="fr-FR" dirty="0"/>
          </a:p>
          <a:p>
            <a:endParaRPr lang="fr-FR" dirty="0"/>
          </a:p>
        </p:txBody>
      </p:sp>
      <p:pic>
        <p:nvPicPr>
          <p:cNvPr id="46084" name="Picture 4" descr="https://playground.arduino.cc/uploads/Main/16buttonkeypa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5206" y="4286256"/>
            <a:ext cx="1643074" cy="213386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7682" y="1714488"/>
            <a:ext cx="4700598" cy="407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Keypad</a:t>
            </a:r>
            <a:r>
              <a:rPr lang="fr-FR" dirty="0"/>
              <a:t> 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inclusion de la lib</a:t>
            </a:r>
          </a:p>
          <a:p>
            <a:r>
              <a:rPr lang="fr-FR" dirty="0"/>
              <a:t>Définition des dimensions</a:t>
            </a:r>
          </a:p>
          <a:p>
            <a:pPr lvl="2"/>
            <a:r>
              <a:rPr lang="fr-FR" dirty="0"/>
              <a:t>nb de lignes</a:t>
            </a:r>
          </a:p>
          <a:p>
            <a:pPr lvl="2"/>
            <a:r>
              <a:rPr lang="fr-FR" dirty="0"/>
              <a:t>nb de colonnes</a:t>
            </a:r>
          </a:p>
          <a:p>
            <a:endParaRPr lang="fr-FR" dirty="0"/>
          </a:p>
          <a:p>
            <a:r>
              <a:rPr lang="fr-FR" dirty="0"/>
              <a:t>Définition du </a:t>
            </a:r>
            <a:r>
              <a:rPr lang="fr-FR" i="1" dirty="0" err="1"/>
              <a:t>keymap</a:t>
            </a:r>
            <a:r>
              <a:rPr lang="fr-FR" i="1" dirty="0"/>
              <a:t> </a:t>
            </a:r>
          </a:p>
          <a:p>
            <a:endParaRPr lang="fr-FR" i="1" dirty="0"/>
          </a:p>
          <a:p>
            <a:r>
              <a:rPr lang="fr-FR" dirty="0"/>
              <a:t>Définition des pin</a:t>
            </a:r>
          </a:p>
          <a:p>
            <a:pPr lvl="2"/>
            <a:r>
              <a:rPr lang="fr-FR" dirty="0"/>
              <a:t>lignes</a:t>
            </a:r>
          </a:p>
          <a:p>
            <a:pPr lvl="2"/>
            <a:r>
              <a:rPr lang="fr-FR" dirty="0"/>
              <a:t>Colonnes</a:t>
            </a:r>
          </a:p>
          <a:p>
            <a:pPr lvl="2"/>
            <a:endParaRPr lang="fr-FR" dirty="0"/>
          </a:p>
          <a:p>
            <a:r>
              <a:rPr lang="fr-FR" dirty="0"/>
              <a:t>Définition du </a:t>
            </a:r>
            <a:r>
              <a:rPr lang="fr-FR" dirty="0" err="1"/>
              <a:t>keypad</a:t>
            </a:r>
            <a:endParaRPr lang="fr-FR" dirty="0"/>
          </a:p>
          <a:p>
            <a:pPr lvl="2"/>
            <a:r>
              <a:rPr lang="fr-FR" b="1" dirty="0" err="1"/>
              <a:t>makeKeymap</a:t>
            </a:r>
            <a:r>
              <a:rPr lang="fr-FR" dirty="0"/>
              <a:t>(</a:t>
            </a:r>
            <a:r>
              <a:rPr lang="fr-FR" dirty="0" err="1"/>
              <a:t>hexaKeyMap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pins des lignes</a:t>
            </a:r>
          </a:p>
          <a:p>
            <a:pPr lvl="2"/>
            <a:r>
              <a:rPr lang="fr-FR" dirty="0"/>
              <a:t>pins des colonnes</a:t>
            </a:r>
          </a:p>
          <a:p>
            <a:pPr lvl="2"/>
            <a:r>
              <a:rPr lang="fr-FR" dirty="0"/>
              <a:t>constante ligne, constante colonnes</a:t>
            </a:r>
          </a:p>
          <a:p>
            <a:pPr lvl="2"/>
            <a:endParaRPr lang="fr-FR" dirty="0"/>
          </a:p>
          <a:p>
            <a:r>
              <a:rPr lang="fr-FR" dirty="0"/>
              <a:t>Lecture des caractères saisies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sz="1600" b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sz="16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1600" b="1" dirty="0"/>
              <a:t>&lt;</a:t>
            </a:r>
            <a:r>
              <a:rPr lang="fr-FR" sz="1600" b="1" dirty="0" err="1">
                <a:solidFill>
                  <a:schemeClr val="accent6"/>
                </a:solidFill>
              </a:rPr>
              <a:t>Keypad</a:t>
            </a:r>
            <a:r>
              <a:rPr lang="fr-FR" sz="1600" b="1" dirty="0" err="1"/>
              <a:t>.h</a:t>
            </a:r>
            <a:r>
              <a:rPr lang="fr-FR" sz="1600" b="1" dirty="0"/>
              <a:t>&gt;</a:t>
            </a:r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const</a:t>
            </a:r>
            <a:r>
              <a:rPr lang="fr-FR" sz="1600" dirty="0"/>
              <a:t> </a:t>
            </a:r>
            <a:r>
              <a:rPr lang="fr-FR" sz="1600" dirty="0" err="1"/>
              <a:t>byte</a:t>
            </a:r>
            <a:r>
              <a:rPr lang="fr-FR" sz="1600" dirty="0"/>
              <a:t> ROWS = 4;</a:t>
            </a:r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const</a:t>
            </a:r>
            <a:r>
              <a:rPr lang="fr-FR" sz="1600" dirty="0"/>
              <a:t> </a:t>
            </a:r>
            <a:r>
              <a:rPr lang="fr-FR" sz="1600" dirty="0" err="1"/>
              <a:t>byte</a:t>
            </a:r>
            <a:r>
              <a:rPr lang="fr-FR" sz="1600" dirty="0"/>
              <a:t> COLS = 3; </a:t>
            </a:r>
          </a:p>
          <a:p>
            <a:pPr>
              <a:buNone/>
            </a:pPr>
            <a:endParaRPr lang="fr-FR" sz="1600" dirty="0"/>
          </a:p>
          <a:p>
            <a:pPr>
              <a:buNone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char</a:t>
            </a:r>
            <a:r>
              <a:rPr lang="fr-FR" sz="1600" dirty="0"/>
              <a:t> </a:t>
            </a:r>
            <a:r>
              <a:rPr lang="fr-FR" sz="1600" dirty="0" err="1"/>
              <a:t>hexaKeyMap</a:t>
            </a:r>
            <a:r>
              <a:rPr lang="fr-FR" sz="1600" b="1" dirty="0"/>
              <a:t>[</a:t>
            </a:r>
            <a:r>
              <a:rPr lang="fr-FR" sz="1600" dirty="0"/>
              <a:t>ROWS</a:t>
            </a:r>
            <a:r>
              <a:rPr lang="fr-FR" sz="1600" b="1" dirty="0"/>
              <a:t>][</a:t>
            </a:r>
            <a:r>
              <a:rPr lang="fr-FR" sz="1600" dirty="0"/>
              <a:t>COLS</a:t>
            </a:r>
            <a:r>
              <a:rPr lang="fr-FR" sz="1600" b="1" dirty="0"/>
              <a:t>]</a:t>
            </a:r>
            <a:r>
              <a:rPr lang="fr-FR" sz="1600" dirty="0"/>
              <a:t> = </a:t>
            </a:r>
            <a:r>
              <a:rPr lang="fr-FR" sz="1600" b="1" dirty="0"/>
              <a:t>{ </a:t>
            </a:r>
            <a:r>
              <a:rPr lang="fr-FR" sz="1600" dirty="0"/>
              <a:t> </a:t>
            </a:r>
          </a:p>
          <a:p>
            <a:pPr>
              <a:buNone/>
            </a:pPr>
            <a:r>
              <a:rPr lang="fr-FR" sz="1600" dirty="0"/>
              <a:t>{'1','2','3'},	{'4','5','6'},//</a:t>
            </a:r>
            <a:r>
              <a:rPr lang="fr-FR" sz="1600" dirty="0" err="1"/>
              <a:t>Row</a:t>
            </a:r>
            <a:r>
              <a:rPr lang="fr-FR" sz="1600" dirty="0"/>
              <a:t> 0 &amp; 1</a:t>
            </a:r>
          </a:p>
          <a:p>
            <a:pPr>
              <a:buNone/>
            </a:pPr>
            <a:r>
              <a:rPr lang="fr-FR" sz="1600" dirty="0"/>
              <a:t>	{'7','8','9'}, {'N','0','Y'}</a:t>
            </a:r>
            <a:r>
              <a:rPr lang="fr-FR" sz="1600" b="1" dirty="0"/>
              <a:t>}</a:t>
            </a:r>
            <a:r>
              <a:rPr lang="fr-FR" sz="1600" dirty="0"/>
              <a:t>;//</a:t>
            </a:r>
            <a:r>
              <a:rPr lang="fr-FR" sz="1600" dirty="0" err="1"/>
              <a:t>Row</a:t>
            </a:r>
            <a:r>
              <a:rPr lang="fr-FR" sz="1600" dirty="0"/>
              <a:t> 2 &amp; 3</a:t>
            </a:r>
          </a:p>
          <a:p>
            <a:pPr>
              <a:buNone/>
            </a:pPr>
            <a:endParaRPr lang="fr-FR" sz="1600" dirty="0"/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byte</a:t>
            </a:r>
            <a:r>
              <a:rPr lang="fr-FR" sz="1600" dirty="0"/>
              <a:t> </a:t>
            </a:r>
            <a:r>
              <a:rPr lang="fr-FR" sz="1600" dirty="0" err="1"/>
              <a:t>rowPins</a:t>
            </a:r>
            <a:r>
              <a:rPr lang="fr-FR" sz="1600" b="1" dirty="0"/>
              <a:t>[</a:t>
            </a:r>
            <a:r>
              <a:rPr lang="fr-FR" sz="1600" dirty="0"/>
              <a:t>ROWS</a:t>
            </a:r>
            <a:r>
              <a:rPr lang="fr-FR" sz="1600" b="1" dirty="0"/>
              <a:t>]</a:t>
            </a:r>
            <a:r>
              <a:rPr lang="fr-FR" sz="1600" dirty="0"/>
              <a:t> = {3, 2, 1, 0};  </a:t>
            </a:r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byte</a:t>
            </a:r>
            <a:r>
              <a:rPr lang="fr-FR" sz="1600" dirty="0"/>
              <a:t> </a:t>
            </a:r>
            <a:r>
              <a:rPr lang="fr-FR" sz="1600" dirty="0" err="1"/>
              <a:t>colPins</a:t>
            </a:r>
            <a:r>
              <a:rPr lang="fr-FR" sz="1600" b="1" dirty="0"/>
              <a:t>[</a:t>
            </a:r>
            <a:r>
              <a:rPr lang="fr-FR" sz="1600" dirty="0"/>
              <a:t>COLS</a:t>
            </a:r>
            <a:r>
              <a:rPr lang="fr-FR" sz="1600" b="1" dirty="0"/>
              <a:t>] </a:t>
            </a:r>
            <a:r>
              <a:rPr lang="fr-FR" sz="1600" dirty="0"/>
              <a:t>= {7, 6, 5, 4};  </a:t>
            </a:r>
          </a:p>
          <a:p>
            <a:pPr>
              <a:buNone/>
            </a:pPr>
            <a:endParaRPr lang="fr-FR" sz="1600" dirty="0"/>
          </a:p>
          <a:p>
            <a:pPr>
              <a:buNone/>
            </a:pPr>
            <a:r>
              <a:rPr lang="fr-FR" sz="1600" b="1" dirty="0" err="1">
                <a:solidFill>
                  <a:schemeClr val="accent6"/>
                </a:solidFill>
              </a:rPr>
              <a:t>Keypad</a:t>
            </a:r>
            <a:r>
              <a:rPr lang="fr-FR" sz="1600" dirty="0"/>
              <a:t> </a:t>
            </a:r>
            <a:r>
              <a:rPr lang="fr-FR" sz="1600" dirty="0" err="1"/>
              <a:t>arraykeypad</a:t>
            </a:r>
            <a:r>
              <a:rPr lang="fr-FR" sz="1600" dirty="0"/>
              <a:t> = </a:t>
            </a:r>
          </a:p>
          <a:p>
            <a:pPr>
              <a:buNone/>
            </a:pPr>
            <a:r>
              <a:rPr lang="fr-FR" sz="1600" b="1" dirty="0" err="1">
                <a:solidFill>
                  <a:schemeClr val="accent6"/>
                </a:solidFill>
              </a:rPr>
              <a:t>Keypad</a:t>
            </a:r>
            <a:r>
              <a:rPr lang="fr-FR" sz="1600" dirty="0"/>
              <a:t>( </a:t>
            </a:r>
            <a:r>
              <a:rPr lang="fr-FR" sz="1600" b="1" dirty="0" err="1"/>
              <a:t>makeKeymap</a:t>
            </a:r>
            <a:r>
              <a:rPr lang="fr-FR" sz="1600" dirty="0"/>
              <a:t>(</a:t>
            </a:r>
            <a:r>
              <a:rPr lang="fr-FR" sz="1600" dirty="0" err="1"/>
              <a:t>hexaKeyMap</a:t>
            </a:r>
            <a:r>
              <a:rPr lang="fr-FR" sz="1600" dirty="0"/>
              <a:t>), 	</a:t>
            </a:r>
            <a:r>
              <a:rPr lang="fr-FR" sz="1600" dirty="0" err="1"/>
              <a:t>rowPins</a:t>
            </a:r>
            <a:r>
              <a:rPr lang="fr-FR" sz="1600" dirty="0"/>
              <a:t>, </a:t>
            </a:r>
            <a:r>
              <a:rPr lang="fr-FR" sz="1600" dirty="0" err="1"/>
              <a:t>colPins</a:t>
            </a:r>
            <a:r>
              <a:rPr lang="fr-FR" sz="1600" dirty="0"/>
              <a:t>, ROWS, COLS);</a:t>
            </a:r>
          </a:p>
          <a:p>
            <a:pPr>
              <a:buNone/>
            </a:pPr>
            <a:endParaRPr lang="fr-FR" sz="1600" dirty="0"/>
          </a:p>
          <a:p>
            <a:pPr>
              <a:buNone/>
            </a:pPr>
            <a:r>
              <a:rPr lang="fr-FR" sz="1600" b="1" dirty="0" err="1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fr-FR" sz="1600" dirty="0"/>
              <a:t> </a:t>
            </a:r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loop</a:t>
            </a:r>
            <a:r>
              <a:rPr lang="fr-FR" sz="1600" dirty="0"/>
              <a:t>(){</a:t>
            </a:r>
          </a:p>
          <a:p>
            <a:pPr>
              <a:buNone/>
            </a:pPr>
            <a:r>
              <a:rPr lang="fr-FR" sz="1600" dirty="0"/>
              <a:t> </a:t>
            </a:r>
            <a:r>
              <a:rPr lang="fr-FR" sz="1600" b="1" dirty="0"/>
              <a:t>char</a:t>
            </a:r>
            <a:r>
              <a:rPr lang="fr-FR" sz="1600" dirty="0"/>
              <a:t> </a:t>
            </a:r>
            <a:r>
              <a:rPr lang="fr-FR" sz="1600" dirty="0" err="1"/>
              <a:t>customKey</a:t>
            </a:r>
            <a:r>
              <a:rPr lang="fr-FR" sz="1600" dirty="0"/>
              <a:t> = </a:t>
            </a:r>
            <a:r>
              <a:rPr lang="fr-FR" sz="1600" dirty="0" err="1"/>
              <a:t>customKeypad.</a:t>
            </a:r>
            <a:r>
              <a:rPr lang="fr-FR" sz="1600" dirty="0" err="1">
                <a:solidFill>
                  <a:schemeClr val="accent6"/>
                </a:solidFill>
              </a:rPr>
              <a:t>getKey</a:t>
            </a:r>
            <a:r>
              <a:rPr lang="fr-FR" sz="1600" dirty="0"/>
              <a:t>();</a:t>
            </a:r>
          </a:p>
          <a:p>
            <a:pPr>
              <a:buNone/>
            </a:pPr>
            <a:r>
              <a:rPr lang="fr-FR" sz="1600" dirty="0"/>
              <a:t>}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Array </a:t>
            </a:r>
            <a:r>
              <a:rPr lang="fr-FR" dirty="0" err="1"/>
              <a:t>Keypad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begin</a:t>
            </a:r>
            <a:r>
              <a:rPr lang="fr-FR" dirty="0"/>
              <a:t>(</a:t>
            </a:r>
            <a:r>
              <a:rPr lang="fr-FR" sz="1900" dirty="0" err="1"/>
              <a:t>makeKeymap</a:t>
            </a:r>
            <a:r>
              <a:rPr lang="fr-FR" sz="1900" dirty="0"/>
              <a:t>(</a:t>
            </a:r>
            <a:r>
              <a:rPr lang="fr-FR" sz="1900" dirty="0" err="1"/>
              <a:t>userKeymap</a:t>
            </a:r>
            <a:r>
              <a:rPr lang="fr-FR" sz="1900" dirty="0"/>
              <a:t>)</a:t>
            </a:r>
            <a:r>
              <a:rPr lang="fr-FR" dirty="0"/>
              <a:t>)</a:t>
            </a:r>
          </a:p>
          <a:p>
            <a:r>
              <a:rPr lang="fr-FR" dirty="0" err="1"/>
              <a:t>waitForKey</a:t>
            </a:r>
            <a:r>
              <a:rPr lang="fr-FR" dirty="0"/>
              <a:t>()</a:t>
            </a:r>
          </a:p>
          <a:p>
            <a:r>
              <a:rPr lang="fr-FR" dirty="0" err="1"/>
              <a:t>getKey</a:t>
            </a:r>
            <a:r>
              <a:rPr lang="fr-FR" dirty="0"/>
              <a:t>()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getState</a:t>
            </a:r>
            <a:r>
              <a:rPr lang="fr-FR" dirty="0"/>
              <a:t>()</a:t>
            </a:r>
          </a:p>
          <a:p>
            <a:r>
              <a:rPr lang="fr-FR" dirty="0" err="1"/>
              <a:t>keyStateChanged</a:t>
            </a:r>
            <a:r>
              <a:rPr lang="fr-FR" dirty="0"/>
              <a:t>()</a:t>
            </a:r>
          </a:p>
          <a:p>
            <a:r>
              <a:rPr lang="fr-FR" dirty="0" err="1"/>
              <a:t>setHoldTime</a:t>
            </a:r>
            <a:r>
              <a:rPr lang="fr-FR" dirty="0"/>
              <a:t>(</a:t>
            </a:r>
            <a:r>
              <a:rPr lang="fr-FR" dirty="0" err="1"/>
              <a:t>unsigned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time)</a:t>
            </a:r>
          </a:p>
          <a:p>
            <a:r>
              <a:rPr lang="fr-FR" dirty="0" err="1"/>
              <a:t>setDebounceTime</a:t>
            </a:r>
            <a:r>
              <a:rPr lang="fr-FR" dirty="0"/>
              <a:t>(time)</a:t>
            </a:r>
          </a:p>
          <a:p>
            <a:r>
              <a:rPr lang="fr-FR" dirty="0" err="1"/>
              <a:t>addEventListener</a:t>
            </a:r>
            <a:r>
              <a:rPr lang="fr-FR" dirty="0"/>
              <a:t>(</a:t>
            </a:r>
            <a:r>
              <a:rPr lang="fr-FR" sz="1400" dirty="0" err="1"/>
              <a:t>keypadEvent</a:t>
            </a:r>
            <a:r>
              <a:rPr lang="fr-FR" dirty="0"/>
              <a:t>)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SD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communication SPI</a:t>
            </a:r>
          </a:p>
          <a:p>
            <a:pPr lvl="2"/>
            <a:r>
              <a:rPr lang="fr-FR" dirty="0"/>
              <a:t>3.3V</a:t>
            </a:r>
          </a:p>
          <a:p>
            <a:pPr lvl="2"/>
            <a:r>
              <a:rPr lang="fr-FR" dirty="0"/>
              <a:t>certains sous 5v</a:t>
            </a:r>
          </a:p>
          <a:p>
            <a:endParaRPr lang="fr-FR" dirty="0"/>
          </a:p>
          <a:p>
            <a:r>
              <a:rPr lang="fr-FR" dirty="0"/>
              <a:t>Lecture, Ecriture</a:t>
            </a:r>
          </a:p>
          <a:p>
            <a:endParaRPr lang="fr-FR" dirty="0"/>
          </a:p>
          <a:p>
            <a:r>
              <a:rPr lang="fr-FR" dirty="0"/>
              <a:t>Librairies</a:t>
            </a:r>
          </a:p>
          <a:p>
            <a:pPr lvl="1"/>
            <a:r>
              <a:rPr lang="fr-FR" dirty="0" err="1"/>
              <a:t>SDFatLib</a:t>
            </a:r>
            <a:endParaRPr lang="fr-FR" dirty="0"/>
          </a:p>
          <a:p>
            <a:pPr lvl="1"/>
            <a:r>
              <a:rPr lang="fr-FR" dirty="0"/>
              <a:t>SD</a:t>
            </a:r>
          </a:p>
          <a:p>
            <a:endParaRPr lang="fr-FR" dirty="0"/>
          </a:p>
        </p:txBody>
      </p:sp>
      <p:pic>
        <p:nvPicPr>
          <p:cNvPr id="13314" name="Picture 2" descr="RÃ©sultat de recherche d'images pour &quot;arduino S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643314"/>
            <a:ext cx="5438775" cy="2686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SD lib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de </a:t>
            </a:r>
            <a:r>
              <a:rPr lang="fr-FR" dirty="0" err="1"/>
              <a:t>sd</a:t>
            </a:r>
            <a:r>
              <a:rPr lang="fr-FR" dirty="0"/>
              <a:t> lin</a:t>
            </a:r>
          </a:p>
          <a:p>
            <a:r>
              <a:rPr lang="fr-FR" dirty="0" err="1"/>
              <a:t>SD.begin</a:t>
            </a:r>
            <a:r>
              <a:rPr lang="fr-FR" dirty="0"/>
              <a:t>(</a:t>
            </a:r>
            <a:r>
              <a:rPr lang="fr-FR" dirty="0" err="1"/>
              <a:t>cs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Renvoie </a:t>
            </a:r>
            <a:r>
              <a:rPr lang="fr-FR" dirty="0" err="1"/>
              <a:t>true</a:t>
            </a:r>
            <a:r>
              <a:rPr lang="fr-FR" dirty="0"/>
              <a:t> si ok</a:t>
            </a:r>
          </a:p>
          <a:p>
            <a:pPr lvl="2"/>
            <a:r>
              <a:rPr lang="fr-FR" dirty="0" err="1"/>
              <a:t>Demarre</a:t>
            </a:r>
            <a:r>
              <a:rPr lang="fr-FR" dirty="0"/>
              <a:t> la </a:t>
            </a:r>
            <a:r>
              <a:rPr lang="fr-FR" dirty="0" err="1"/>
              <a:t>communnication</a:t>
            </a:r>
            <a:endParaRPr lang="fr-FR" dirty="0"/>
          </a:p>
          <a:p>
            <a:r>
              <a:rPr lang="fr-FR" dirty="0"/>
              <a:t>Open</a:t>
            </a:r>
          </a:p>
          <a:p>
            <a:pPr lvl="2"/>
            <a:r>
              <a:rPr lang="fr-FR" dirty="0"/>
              <a:t>Ouvrir le fichier</a:t>
            </a:r>
          </a:p>
          <a:p>
            <a:r>
              <a:rPr lang="fr-FR" dirty="0"/>
              <a:t>Close</a:t>
            </a:r>
          </a:p>
          <a:p>
            <a:pPr lvl="2"/>
            <a:r>
              <a:rPr lang="fr-FR" dirty="0" err="1"/>
              <a:t>Fermetrue</a:t>
            </a:r>
            <a:endParaRPr lang="fr-FR" dirty="0"/>
          </a:p>
          <a:p>
            <a:r>
              <a:rPr lang="fr-FR" dirty="0"/>
              <a:t>Read, </a:t>
            </a:r>
            <a:r>
              <a:rPr lang="fr-FR" dirty="0" err="1"/>
              <a:t>write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fr-FR" sz="1400" b="1" dirty="0">
                <a:solidFill>
                  <a:schemeClr val="accent3"/>
                </a:solidFill>
              </a:rPr>
              <a:t>#</a:t>
            </a:r>
            <a:r>
              <a:rPr lang="fr-FR" sz="1400" b="1" dirty="0" err="1">
                <a:solidFill>
                  <a:schemeClr val="accent3"/>
                </a:solidFill>
              </a:rPr>
              <a:t>include</a:t>
            </a:r>
            <a:r>
              <a:rPr lang="fr-FR" sz="1400" b="1" dirty="0">
                <a:solidFill>
                  <a:schemeClr val="accent3"/>
                </a:solidFill>
              </a:rPr>
              <a:t> </a:t>
            </a:r>
            <a:r>
              <a:rPr lang="fr-FR" sz="1400" b="1" dirty="0"/>
              <a:t>&lt;</a:t>
            </a:r>
            <a:r>
              <a:rPr lang="fr-FR" sz="1400" b="1" dirty="0" err="1">
                <a:solidFill>
                  <a:schemeClr val="accent6"/>
                </a:solidFill>
              </a:rPr>
              <a:t>SPI</a:t>
            </a:r>
            <a:r>
              <a:rPr lang="fr-FR" sz="1400" b="1" dirty="0" err="1"/>
              <a:t>.h</a:t>
            </a:r>
            <a:r>
              <a:rPr lang="fr-FR" sz="1400" b="1" dirty="0"/>
              <a:t>&gt;</a:t>
            </a:r>
          </a:p>
          <a:p>
            <a:pPr>
              <a:buNone/>
            </a:pPr>
            <a:r>
              <a:rPr lang="fr-FR" sz="1400" b="1" dirty="0">
                <a:solidFill>
                  <a:schemeClr val="accent3"/>
                </a:solidFill>
              </a:rPr>
              <a:t>#</a:t>
            </a:r>
            <a:r>
              <a:rPr lang="fr-FR" sz="1400" b="1" dirty="0" err="1">
                <a:solidFill>
                  <a:schemeClr val="accent3"/>
                </a:solidFill>
              </a:rPr>
              <a:t>include</a:t>
            </a:r>
            <a:r>
              <a:rPr lang="fr-FR" sz="1400" b="1" dirty="0">
                <a:solidFill>
                  <a:schemeClr val="accent3"/>
                </a:solidFill>
              </a:rPr>
              <a:t> </a:t>
            </a:r>
            <a:r>
              <a:rPr lang="fr-FR" sz="1400" b="1" dirty="0"/>
              <a:t>&lt;</a:t>
            </a:r>
            <a:r>
              <a:rPr lang="fr-FR" sz="1400" b="1" dirty="0" err="1">
                <a:solidFill>
                  <a:schemeClr val="accent6"/>
                </a:solidFill>
              </a:rPr>
              <a:t>SD</a:t>
            </a:r>
            <a:r>
              <a:rPr lang="fr-FR" sz="1400" b="1" dirty="0" err="1"/>
              <a:t>.h</a:t>
            </a:r>
            <a:r>
              <a:rPr lang="fr-FR" sz="1400" b="1" dirty="0"/>
              <a:t>&gt;</a:t>
            </a:r>
          </a:p>
          <a:p>
            <a:pPr>
              <a:buNone/>
            </a:pPr>
            <a:endParaRPr lang="fr-FR" sz="1400" dirty="0"/>
          </a:p>
          <a:p>
            <a:pPr>
              <a:buNone/>
            </a:pPr>
            <a:r>
              <a:rPr lang="fr-FR" sz="1400" dirty="0"/>
              <a:t>File </a:t>
            </a:r>
            <a:r>
              <a:rPr lang="fr-FR" sz="1400" dirty="0" err="1"/>
              <a:t>myFile</a:t>
            </a:r>
            <a:r>
              <a:rPr lang="fr-FR" sz="1400" dirty="0"/>
              <a:t>;</a:t>
            </a:r>
          </a:p>
          <a:p>
            <a:pPr>
              <a:buNone/>
            </a:pPr>
            <a:r>
              <a:rPr lang="fr-FR" sz="1400" b="1" dirty="0" err="1">
                <a:solidFill>
                  <a:schemeClr val="tx2"/>
                </a:solidFill>
              </a:rPr>
              <a:t>void</a:t>
            </a:r>
            <a:r>
              <a:rPr lang="fr-FR" sz="1400" dirty="0"/>
              <a:t> 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</a:rPr>
              <a:t>setup</a:t>
            </a:r>
            <a:r>
              <a:rPr lang="fr-FR" sz="1400" dirty="0"/>
              <a:t>() {</a:t>
            </a:r>
          </a:p>
          <a:p>
            <a:pPr>
              <a:buNone/>
            </a:pPr>
            <a:r>
              <a:rPr lang="fr-FR" sz="1400" dirty="0"/>
              <a:t>	</a:t>
            </a:r>
            <a:r>
              <a:rPr lang="en-US" sz="1400" dirty="0"/>
              <a:t> if (!</a:t>
            </a:r>
            <a:r>
              <a:rPr lang="en-US" sz="1400" dirty="0" err="1">
                <a:solidFill>
                  <a:schemeClr val="accent6"/>
                </a:solidFill>
              </a:rPr>
              <a:t>SD</a:t>
            </a:r>
            <a:r>
              <a:rPr lang="en-US" sz="1400" dirty="0" err="1"/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begin</a:t>
            </a:r>
            <a:r>
              <a:rPr lang="en-US" sz="1400" dirty="0"/>
              <a:t>(</a:t>
            </a:r>
            <a:r>
              <a:rPr lang="en-US" sz="1400" dirty="0" err="1"/>
              <a:t>CSPin</a:t>
            </a:r>
            <a:r>
              <a:rPr lang="en-US" sz="1400" dirty="0"/>
              <a:t>)) </a:t>
            </a:r>
            <a:br>
              <a:rPr lang="en-US" sz="1400" dirty="0"/>
            </a:br>
            <a:r>
              <a:rPr lang="en-US" sz="1400" dirty="0"/>
              <a:t>   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Serial.println</a:t>
            </a:r>
            <a:r>
              <a:rPr lang="en-US" sz="1400" dirty="0"/>
              <a:t>("init failed!");</a:t>
            </a:r>
            <a:br>
              <a:rPr lang="en-US" sz="1400" dirty="0"/>
            </a:br>
            <a:r>
              <a:rPr lang="en-US" sz="1400" dirty="0"/>
              <a:t>  </a:t>
            </a:r>
            <a:br>
              <a:rPr lang="en-US" sz="1400" dirty="0"/>
            </a:br>
            <a:r>
              <a:rPr lang="en-US" sz="1400" dirty="0"/>
              <a:t> </a:t>
            </a:r>
            <a:r>
              <a:rPr lang="en-US" sz="1400" dirty="0" err="1"/>
              <a:t>myFile</a:t>
            </a:r>
            <a:r>
              <a:rPr lang="en-US" sz="1400" dirty="0"/>
              <a:t> = </a:t>
            </a:r>
            <a:r>
              <a:rPr lang="en-US" sz="1400" dirty="0" err="1">
                <a:solidFill>
                  <a:schemeClr val="accent6"/>
                </a:solidFill>
              </a:rPr>
              <a:t>SD</a:t>
            </a:r>
            <a:r>
              <a:rPr lang="en-US" sz="1400" dirty="0" err="1"/>
              <a:t>.open</a:t>
            </a:r>
            <a:r>
              <a:rPr lang="en-US" sz="1400" dirty="0"/>
              <a:t>("test.txt",</a:t>
            </a:r>
          </a:p>
          <a:p>
            <a:pPr>
              <a:buNone/>
            </a:pPr>
            <a:r>
              <a:rPr lang="en-US" sz="1400" dirty="0"/>
              <a:t>			     FILE_WRITE);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  </a:t>
            </a:r>
            <a:r>
              <a:rPr lang="en-US" sz="1400" b="1" dirty="0"/>
              <a:t> </a:t>
            </a:r>
            <a:r>
              <a:rPr lang="en-US" sz="1400" b="1" dirty="0">
                <a:solidFill>
                  <a:schemeClr val="accent6"/>
                </a:solidFill>
              </a:rPr>
              <a:t>if</a:t>
            </a:r>
            <a:r>
              <a:rPr lang="en-US" sz="1400" dirty="0"/>
              <a:t> (</a:t>
            </a:r>
            <a:r>
              <a:rPr lang="en-US" sz="1400" dirty="0" err="1"/>
              <a:t>myFile</a:t>
            </a:r>
            <a:r>
              <a:rPr lang="en-US" sz="1400" dirty="0"/>
              <a:t>) {</a:t>
            </a:r>
          </a:p>
          <a:p>
            <a:pPr>
              <a:buNone/>
            </a:pPr>
            <a:r>
              <a:rPr lang="en-US" sz="1400" dirty="0"/>
              <a:t>		</a:t>
            </a:r>
            <a:r>
              <a:rPr lang="en-US" sz="1400" dirty="0" err="1"/>
              <a:t>myFile.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println</a:t>
            </a:r>
            <a:r>
              <a:rPr lang="en-US" sz="1400" dirty="0"/>
              <a:t>("</a:t>
            </a:r>
            <a:r>
              <a:rPr lang="en-US" sz="800" dirty="0"/>
              <a:t>testing 1, 2, 3.</a:t>
            </a:r>
            <a:r>
              <a:rPr lang="en-US" sz="1400" dirty="0"/>
              <a:t>");</a:t>
            </a:r>
            <a:br>
              <a:rPr lang="en-US" sz="1400" dirty="0"/>
            </a:br>
            <a:r>
              <a:rPr lang="en-US" sz="1400" dirty="0"/>
              <a:t>	</a:t>
            </a:r>
            <a:r>
              <a:rPr lang="en-US" sz="1400" dirty="0" err="1"/>
              <a:t>myFile.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close</a:t>
            </a:r>
            <a:r>
              <a:rPr lang="en-US" sz="1400" dirty="0"/>
              <a:t>();</a:t>
            </a:r>
          </a:p>
          <a:p>
            <a:pPr>
              <a:buNone/>
            </a:pPr>
            <a:r>
              <a:rPr lang="en-US" sz="1400" dirty="0"/>
              <a:t>	}</a:t>
            </a:r>
          </a:p>
          <a:p>
            <a:pPr>
              <a:buNone/>
            </a:pPr>
            <a:r>
              <a:rPr lang="fr-FR" sz="1400" dirty="0"/>
              <a:t> 	</a:t>
            </a:r>
            <a:r>
              <a:rPr lang="fr-FR" sz="1400" dirty="0" err="1"/>
              <a:t>myFile</a:t>
            </a:r>
            <a:r>
              <a:rPr lang="fr-FR" sz="1400" dirty="0"/>
              <a:t> = </a:t>
            </a:r>
            <a:r>
              <a:rPr lang="fr-FR" sz="1400" dirty="0" err="1">
                <a:solidFill>
                  <a:schemeClr val="accent6"/>
                </a:solidFill>
              </a:rPr>
              <a:t>SD</a:t>
            </a:r>
            <a:r>
              <a:rPr lang="fr-FR" sz="1400" dirty="0" err="1"/>
              <a:t>.open</a:t>
            </a:r>
            <a:r>
              <a:rPr lang="fr-FR" sz="1400" dirty="0"/>
              <a:t>("test.txt");</a:t>
            </a:r>
            <a:br>
              <a:rPr lang="fr-FR" sz="1400" dirty="0"/>
            </a:br>
            <a:r>
              <a:rPr lang="fr-FR" sz="1400" dirty="0">
                <a:solidFill>
                  <a:schemeClr val="accent6"/>
                </a:solidFill>
              </a:rPr>
              <a:t>if </a:t>
            </a:r>
            <a:r>
              <a:rPr lang="fr-FR" sz="1400" dirty="0"/>
              <a:t>(</a:t>
            </a:r>
            <a:r>
              <a:rPr lang="fr-FR" sz="1400" dirty="0" err="1"/>
              <a:t>myFile</a:t>
            </a:r>
            <a:r>
              <a:rPr lang="fr-FR" sz="1400" dirty="0"/>
              <a:t>) {</a:t>
            </a:r>
            <a:br>
              <a:rPr lang="fr-FR" sz="1400" dirty="0"/>
            </a:br>
            <a:r>
              <a:rPr lang="fr-FR" sz="1400" dirty="0"/>
              <a:t>    	</a:t>
            </a:r>
            <a:r>
              <a:rPr lang="fr-FR" sz="1400" dirty="0" err="1">
                <a:solidFill>
                  <a:schemeClr val="accent6"/>
                </a:solidFill>
              </a:rPr>
              <a:t>while</a:t>
            </a:r>
            <a:r>
              <a:rPr lang="fr-FR" sz="1400" dirty="0"/>
              <a:t> (</a:t>
            </a:r>
            <a:r>
              <a:rPr lang="fr-FR" sz="1400" dirty="0" err="1"/>
              <a:t>myFile.</a:t>
            </a:r>
            <a:r>
              <a:rPr lang="fr-FR" sz="1400" dirty="0" err="1">
                <a:solidFill>
                  <a:schemeClr val="accent6"/>
                </a:solidFill>
              </a:rPr>
              <a:t>available</a:t>
            </a:r>
            <a:r>
              <a:rPr lang="fr-FR" sz="1400" dirty="0"/>
              <a:t>()) </a:t>
            </a:r>
            <a:br>
              <a:rPr lang="fr-FR" sz="1400" dirty="0"/>
            </a:br>
            <a:r>
              <a:rPr lang="fr-FR" sz="1400" dirty="0"/>
              <a:t>	      </a:t>
            </a:r>
            <a:r>
              <a:rPr lang="fr-FR" sz="1400" dirty="0" err="1">
                <a:solidFill>
                  <a:schemeClr val="accent6"/>
                </a:solidFill>
              </a:rPr>
              <a:t>Serial.write</a:t>
            </a:r>
            <a:r>
              <a:rPr lang="fr-FR" sz="1400" dirty="0"/>
              <a:t>(</a:t>
            </a:r>
            <a:r>
              <a:rPr lang="fr-FR" sz="1400" dirty="0" err="1"/>
              <a:t>myFile.</a:t>
            </a:r>
            <a:r>
              <a:rPr lang="fr-FR" sz="1400" dirty="0" err="1">
                <a:solidFill>
                  <a:schemeClr val="accent6"/>
                </a:solidFill>
              </a:rPr>
              <a:t>read</a:t>
            </a:r>
            <a:r>
              <a:rPr lang="fr-FR" sz="1400" dirty="0"/>
              <a:t>());</a:t>
            </a:r>
            <a:br>
              <a:rPr lang="fr-FR" sz="1400" dirty="0"/>
            </a:br>
            <a:r>
              <a:rPr lang="fr-FR" sz="1400" dirty="0"/>
              <a:t>    	</a:t>
            </a:r>
            <a:r>
              <a:rPr lang="fr-FR" sz="1400" dirty="0" err="1"/>
              <a:t>myFile.</a:t>
            </a:r>
            <a:r>
              <a:rPr lang="fr-FR" sz="1400" dirty="0" err="1">
                <a:solidFill>
                  <a:schemeClr val="accent6"/>
                </a:solidFill>
              </a:rPr>
              <a:t>close</a:t>
            </a:r>
            <a:r>
              <a:rPr lang="fr-FR" sz="1400" dirty="0"/>
              <a:t>();</a:t>
            </a:r>
            <a:endParaRPr lang="en-US" sz="1400" dirty="0"/>
          </a:p>
          <a:p>
            <a:pPr>
              <a:buNone/>
            </a:pPr>
            <a:r>
              <a:rPr lang="en-US" sz="1400" dirty="0"/>
              <a:t>	}</a:t>
            </a:r>
          </a:p>
          <a:p>
            <a:pPr>
              <a:buNone/>
            </a:pPr>
            <a:r>
              <a:rPr lang="en-US" sz="1400" dirty="0"/>
              <a:t>}</a:t>
            </a:r>
            <a:endParaRPr lang="fr-FR" sz="1400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accéder plus en profondeur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Autre exemple d’</a:t>
            </a:r>
            <a:r>
              <a:rPr lang="fr-FR" dirty="0" err="1"/>
              <a:t>acces</a:t>
            </a:r>
            <a:r>
              <a:rPr lang="fr-FR" dirty="0"/>
              <a:t> aux volumes des cartes SD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/>
              <a:t>#include &lt;</a:t>
            </a:r>
            <a:r>
              <a:rPr lang="en-US" dirty="0" err="1"/>
              <a:t>SPI.h</a:t>
            </a:r>
            <a:r>
              <a:rPr lang="en-US" dirty="0"/>
              <a:t>&gt;</a:t>
            </a:r>
          </a:p>
          <a:p>
            <a:pPr>
              <a:buNone/>
            </a:pPr>
            <a:r>
              <a:rPr lang="en-US" dirty="0"/>
              <a:t>#include &lt;</a:t>
            </a:r>
            <a:r>
              <a:rPr lang="en-US" dirty="0" err="1"/>
              <a:t>SD.h</a:t>
            </a:r>
            <a:r>
              <a:rPr lang="en-US" dirty="0"/>
              <a:t>&gt;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Sd2Card card;</a:t>
            </a:r>
          </a:p>
          <a:p>
            <a:pPr>
              <a:buNone/>
            </a:pPr>
            <a:r>
              <a:rPr lang="en-US" dirty="0" err="1"/>
              <a:t>SdVolume</a:t>
            </a:r>
            <a:r>
              <a:rPr lang="en-US" dirty="0"/>
              <a:t> volume;</a:t>
            </a:r>
          </a:p>
          <a:p>
            <a:pPr>
              <a:buNone/>
            </a:pPr>
            <a:r>
              <a:rPr lang="en-US" dirty="0" err="1"/>
              <a:t>SdFile</a:t>
            </a:r>
            <a:r>
              <a:rPr lang="en-US" dirty="0"/>
              <a:t> root;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void setup()</a:t>
            </a:r>
          </a:p>
          <a:p>
            <a:pPr>
              <a:buNone/>
            </a:pPr>
            <a:r>
              <a:rPr lang="en-US" dirty="0"/>
              <a:t>{</a:t>
            </a:r>
          </a:p>
          <a:p>
            <a:pPr>
              <a:buNone/>
            </a:pPr>
            <a:r>
              <a:rPr lang="en-US" dirty="0"/>
              <a:t>if (!</a:t>
            </a:r>
            <a:r>
              <a:rPr lang="en-US" dirty="0" err="1"/>
              <a:t>card.init</a:t>
            </a:r>
            <a:r>
              <a:rPr lang="en-US" dirty="0"/>
              <a:t>(SPI_HALF_SPEED, </a:t>
            </a:r>
            <a:r>
              <a:rPr lang="en-US" dirty="0" err="1"/>
              <a:t>CSpin</a:t>
            </a:r>
            <a:r>
              <a:rPr lang="en-US" dirty="0"/>
              <a:t>)) </a:t>
            </a:r>
            <a:br>
              <a:rPr lang="en-US" dirty="0"/>
            </a:br>
            <a:r>
              <a:rPr lang="en-US" dirty="0"/>
              <a:t>    </a:t>
            </a:r>
            <a:r>
              <a:rPr lang="en-US" dirty="0" err="1"/>
              <a:t>Serial.println</a:t>
            </a:r>
            <a:r>
              <a:rPr lang="en-US" dirty="0"/>
              <a:t>("Error");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if (!</a:t>
            </a:r>
            <a:r>
              <a:rPr lang="en-US" dirty="0" err="1"/>
              <a:t>volume.init</a:t>
            </a:r>
            <a:r>
              <a:rPr lang="en-US" dirty="0"/>
              <a:t>(card)) </a:t>
            </a:r>
            <a:br>
              <a:rPr lang="en-US" dirty="0"/>
            </a:br>
            <a:r>
              <a:rPr lang="en-US" dirty="0"/>
              <a:t>    </a:t>
            </a:r>
            <a:r>
              <a:rPr lang="en-US" dirty="0" err="1"/>
              <a:t>Serial.println</a:t>
            </a:r>
            <a:r>
              <a:rPr lang="en-US" dirty="0"/>
              <a:t>("error  partition</a:t>
            </a:r>
            <a:r>
              <a:rPr lang="en-US" b="1" dirty="0"/>
              <a:t> </a:t>
            </a:r>
            <a:r>
              <a:rPr lang="en-US" dirty="0"/>
              <a:t>");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	</a:t>
            </a:r>
            <a:r>
              <a:rPr lang="fr-FR" dirty="0" err="1"/>
              <a:t>root.openRoot</a:t>
            </a:r>
            <a:r>
              <a:rPr lang="fr-FR" dirty="0"/>
              <a:t>(volume);</a:t>
            </a:r>
          </a:p>
          <a:p>
            <a:pPr>
              <a:buNone/>
            </a:pPr>
            <a:r>
              <a:rPr lang="fr-FR" dirty="0"/>
              <a:t>	root.ls(LS_R | LS_DATE | LS_SIZE);</a:t>
            </a:r>
          </a:p>
          <a:p>
            <a:pPr>
              <a:buNone/>
            </a:pPr>
            <a:r>
              <a:rPr lang="fr-FR" dirty="0"/>
              <a:t>}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Liquid</a:t>
            </a:r>
            <a:r>
              <a:rPr lang="fr-FR" dirty="0"/>
              <a:t> Crystal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Afficheur de lignes caractères</a:t>
            </a:r>
          </a:p>
          <a:p>
            <a:pPr lvl="1"/>
            <a:r>
              <a:rPr lang="fr-FR" dirty="0"/>
              <a:t>Existe en différents gabaries </a:t>
            </a:r>
          </a:p>
          <a:p>
            <a:pPr lvl="2"/>
            <a:r>
              <a:rPr lang="fr-FR" sz="1400" dirty="0"/>
              <a:t>(ex 16/20 chars sur 1, 2 ou 4 lignes)</a:t>
            </a:r>
          </a:p>
          <a:p>
            <a:endParaRPr lang="fr-FR" dirty="0"/>
          </a:p>
          <a:p>
            <a:r>
              <a:rPr lang="fr-FR" dirty="0"/>
              <a:t>Librairie </a:t>
            </a:r>
            <a:r>
              <a:rPr lang="fr-FR" dirty="0" err="1"/>
              <a:t>liquidCrystal</a:t>
            </a:r>
            <a:endParaRPr lang="fr-FR" dirty="0"/>
          </a:p>
          <a:p>
            <a:pPr lvl="1"/>
            <a:r>
              <a:rPr lang="fr-FR" dirty="0"/>
              <a:t>contrôleur compatible:</a:t>
            </a:r>
          </a:p>
          <a:p>
            <a:pPr lvl="2"/>
            <a:r>
              <a:rPr lang="fr-FR" dirty="0">
                <a:hlinkClick r:id="rId3"/>
              </a:rPr>
              <a:t>Hitachi HD44780</a:t>
            </a:r>
            <a:r>
              <a:rPr lang="fr-FR" dirty="0"/>
              <a:t> </a:t>
            </a:r>
          </a:p>
        </p:txBody>
      </p:sp>
      <p:pic>
        <p:nvPicPr>
          <p:cNvPr id="18434" name="Picture 2" descr="RÃ©sultat de recherche d'images pour &quot;lcd 2004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6" y="2780652"/>
            <a:ext cx="4929222" cy="36661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 </a:t>
            </a:r>
            <a:r>
              <a:rPr lang="fr-FR" dirty="0" err="1"/>
              <a:t>liquidCrystal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>
                <a:hlinkClick r:id="rId3"/>
              </a:rPr>
              <a:t>LiquidCrystal</a:t>
            </a:r>
            <a:r>
              <a:rPr lang="fr-FR" dirty="0">
                <a:hlinkClick r:id="rId3"/>
              </a:rPr>
              <a:t>()</a:t>
            </a:r>
            <a:endParaRPr lang="fr-FR" dirty="0"/>
          </a:p>
          <a:p>
            <a:r>
              <a:rPr lang="fr-FR" dirty="0" err="1">
                <a:hlinkClick r:id="rId4"/>
              </a:rPr>
              <a:t>begin</a:t>
            </a:r>
            <a:r>
              <a:rPr lang="fr-FR" dirty="0">
                <a:hlinkClick r:id="rId4"/>
              </a:rPr>
              <a:t>()</a:t>
            </a:r>
            <a:endParaRPr lang="fr-FR" dirty="0"/>
          </a:p>
          <a:p>
            <a:r>
              <a:rPr lang="fr-FR" dirty="0" err="1">
                <a:hlinkClick r:id="rId5"/>
              </a:rPr>
              <a:t>clear</a:t>
            </a:r>
            <a:r>
              <a:rPr lang="fr-FR" dirty="0">
                <a:hlinkClick r:id="rId5"/>
              </a:rPr>
              <a:t>()</a:t>
            </a:r>
            <a:endParaRPr lang="fr-FR" dirty="0"/>
          </a:p>
          <a:p>
            <a:r>
              <a:rPr lang="fr-FR" dirty="0">
                <a:hlinkClick r:id="rId6"/>
              </a:rPr>
              <a:t>home()</a:t>
            </a:r>
            <a:endParaRPr lang="fr-FR" dirty="0"/>
          </a:p>
          <a:p>
            <a:r>
              <a:rPr lang="fr-FR" dirty="0" err="1">
                <a:hlinkClick r:id="rId7"/>
              </a:rPr>
              <a:t>setCursor</a:t>
            </a:r>
            <a:r>
              <a:rPr lang="fr-FR" dirty="0">
                <a:hlinkClick r:id="rId7"/>
              </a:rPr>
              <a:t>()</a:t>
            </a:r>
            <a:endParaRPr lang="fr-FR" dirty="0"/>
          </a:p>
          <a:p>
            <a:r>
              <a:rPr lang="fr-FR" dirty="0" err="1">
                <a:hlinkClick r:id="rId8"/>
              </a:rPr>
              <a:t>write</a:t>
            </a:r>
            <a:r>
              <a:rPr lang="fr-FR" dirty="0">
                <a:hlinkClick r:id="rId8"/>
              </a:rPr>
              <a:t>()</a:t>
            </a:r>
            <a:endParaRPr lang="fr-FR" dirty="0"/>
          </a:p>
          <a:p>
            <a:r>
              <a:rPr lang="fr-FR" dirty="0" err="1">
                <a:hlinkClick r:id="rId9"/>
              </a:rPr>
              <a:t>print</a:t>
            </a:r>
            <a:r>
              <a:rPr lang="fr-FR" dirty="0">
                <a:hlinkClick r:id="rId9"/>
              </a:rPr>
              <a:t>()</a:t>
            </a:r>
            <a:endParaRPr lang="fr-FR" dirty="0"/>
          </a:p>
          <a:p>
            <a:r>
              <a:rPr lang="fr-FR" dirty="0" err="1">
                <a:hlinkClick r:id="rId10"/>
              </a:rPr>
              <a:t>cursor</a:t>
            </a:r>
            <a:r>
              <a:rPr lang="fr-FR" dirty="0">
                <a:hlinkClick r:id="rId10"/>
              </a:rPr>
              <a:t>()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>
                <a:hlinkClick r:id="rId11"/>
              </a:rPr>
              <a:t>noCursor</a:t>
            </a:r>
            <a:r>
              <a:rPr lang="fr-FR" dirty="0">
                <a:hlinkClick r:id="rId11"/>
              </a:rPr>
              <a:t>()</a:t>
            </a:r>
            <a:endParaRPr lang="fr-FR" dirty="0"/>
          </a:p>
          <a:p>
            <a:r>
              <a:rPr lang="fr-FR" dirty="0" err="1">
                <a:hlinkClick r:id="rId12"/>
              </a:rPr>
              <a:t>blink</a:t>
            </a:r>
            <a:r>
              <a:rPr lang="fr-FR" dirty="0">
                <a:hlinkClick r:id="rId12"/>
              </a:rPr>
              <a:t>()</a:t>
            </a:r>
            <a:endParaRPr lang="fr-FR" dirty="0"/>
          </a:p>
          <a:p>
            <a:r>
              <a:rPr lang="fr-FR" dirty="0" err="1">
                <a:hlinkClick r:id="rId13"/>
              </a:rPr>
              <a:t>noBlink</a:t>
            </a:r>
            <a:r>
              <a:rPr lang="fr-FR" dirty="0">
                <a:hlinkClick r:id="rId13"/>
              </a:rPr>
              <a:t>()</a:t>
            </a:r>
            <a:endParaRPr lang="fr-FR" dirty="0"/>
          </a:p>
          <a:p>
            <a:r>
              <a:rPr lang="fr-FR" dirty="0">
                <a:hlinkClick r:id="rId14"/>
              </a:rPr>
              <a:t>display()</a:t>
            </a:r>
            <a:endParaRPr lang="fr-FR" dirty="0"/>
          </a:p>
          <a:p>
            <a:r>
              <a:rPr lang="fr-FR" dirty="0" err="1">
                <a:hlinkClick r:id="rId15"/>
              </a:rPr>
              <a:t>noDisplay</a:t>
            </a:r>
            <a:r>
              <a:rPr lang="fr-FR" dirty="0">
                <a:hlinkClick r:id="rId15"/>
              </a:rPr>
              <a:t>()</a:t>
            </a:r>
            <a:endParaRPr lang="fr-FR" dirty="0"/>
          </a:p>
          <a:p>
            <a:r>
              <a:rPr lang="fr-FR" dirty="0" err="1">
                <a:hlinkClick r:id="rId16"/>
              </a:rPr>
              <a:t>scrollDisplayLeft</a:t>
            </a:r>
            <a:r>
              <a:rPr lang="fr-FR" dirty="0">
                <a:hlinkClick r:id="rId16"/>
              </a:rPr>
              <a:t>()</a:t>
            </a:r>
            <a:endParaRPr lang="fr-FR" dirty="0"/>
          </a:p>
          <a:p>
            <a:r>
              <a:rPr lang="fr-FR" dirty="0" err="1">
                <a:hlinkClick r:id="rId17"/>
              </a:rPr>
              <a:t>scrollDisplayRight</a:t>
            </a:r>
            <a:r>
              <a:rPr lang="fr-FR" dirty="0">
                <a:hlinkClick r:id="rId17"/>
              </a:rPr>
              <a:t>()</a:t>
            </a:r>
            <a:endParaRPr lang="fr-FR" dirty="0"/>
          </a:p>
          <a:p>
            <a:r>
              <a:rPr lang="fr-FR" dirty="0" err="1">
                <a:hlinkClick r:id="rId18"/>
              </a:rPr>
              <a:t>autoscroll</a:t>
            </a:r>
            <a:r>
              <a:rPr lang="fr-FR" dirty="0">
                <a:hlinkClick r:id="rId18"/>
              </a:rPr>
              <a:t>()</a:t>
            </a:r>
            <a:endParaRPr lang="fr-FR" dirty="0"/>
          </a:p>
          <a:p>
            <a:r>
              <a:rPr lang="fr-FR" dirty="0" err="1">
                <a:hlinkClick r:id="rId19"/>
              </a:rPr>
              <a:t>noAutoscroll</a:t>
            </a:r>
            <a:r>
              <a:rPr lang="fr-FR" dirty="0">
                <a:hlinkClick r:id="rId19"/>
              </a:rPr>
              <a:t>()</a:t>
            </a:r>
            <a:endParaRPr lang="fr-FR" dirty="0"/>
          </a:p>
          <a:p>
            <a:r>
              <a:rPr lang="fr-FR" dirty="0" err="1">
                <a:hlinkClick r:id="rId20"/>
              </a:rPr>
              <a:t>leftToRight</a:t>
            </a:r>
            <a:r>
              <a:rPr lang="fr-FR" dirty="0">
                <a:hlinkClick r:id="rId20"/>
              </a:rPr>
              <a:t>()</a:t>
            </a:r>
            <a:endParaRPr lang="fr-FR" dirty="0"/>
          </a:p>
          <a:p>
            <a:r>
              <a:rPr lang="fr-FR" dirty="0" err="1">
                <a:hlinkClick r:id="rId21"/>
              </a:rPr>
              <a:t>rightToLeft</a:t>
            </a:r>
            <a:r>
              <a:rPr lang="fr-FR" dirty="0">
                <a:hlinkClick r:id="rId21"/>
              </a:rPr>
              <a:t>()</a:t>
            </a:r>
            <a:endParaRPr lang="fr-FR" dirty="0"/>
          </a:p>
          <a:p>
            <a:r>
              <a:rPr lang="fr-FR" dirty="0" err="1">
                <a:hlinkClick r:id="rId22"/>
              </a:rPr>
              <a:t>createChar</a:t>
            </a:r>
            <a:r>
              <a:rPr lang="fr-FR" dirty="0">
                <a:hlinkClick r:id="rId22"/>
              </a:rPr>
              <a:t>()</a:t>
            </a:r>
            <a:endParaRPr lang="fr-FR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LiquidCrystal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inclusion de la lib.</a:t>
            </a:r>
          </a:p>
          <a:p>
            <a:endParaRPr lang="fr-FR" dirty="0"/>
          </a:p>
          <a:p>
            <a:r>
              <a:rPr lang="fr-FR" dirty="0"/>
              <a:t>Instancier un </a:t>
            </a:r>
            <a:r>
              <a:rPr lang="fr-FR" i="1" dirty="0" err="1">
                <a:solidFill>
                  <a:schemeClr val="accent6"/>
                </a:solidFill>
              </a:rPr>
              <a:t>LiquidCrystal</a:t>
            </a:r>
            <a:r>
              <a:rPr lang="fr-FR" i="1" dirty="0"/>
              <a:t> </a:t>
            </a:r>
            <a:r>
              <a:rPr lang="fr-FR" dirty="0" err="1"/>
              <a:t>lcd</a:t>
            </a:r>
            <a:r>
              <a:rPr lang="fr-FR" dirty="0"/>
              <a:t> en variable globale</a:t>
            </a:r>
          </a:p>
          <a:p>
            <a:endParaRPr lang="fr-FR" dirty="0"/>
          </a:p>
          <a:p>
            <a:r>
              <a:rPr lang="fr-FR" dirty="0"/>
              <a:t>Démarrer le </a:t>
            </a:r>
            <a:r>
              <a:rPr lang="fr-FR" dirty="0" err="1"/>
              <a:t>lcd</a:t>
            </a:r>
            <a:r>
              <a:rPr lang="fr-FR" dirty="0"/>
              <a:t> avec </a:t>
            </a:r>
          </a:p>
          <a:p>
            <a:pPr lvl="2"/>
            <a:r>
              <a:rPr lang="fr-FR" dirty="0"/>
              <a:t>colonnes</a:t>
            </a:r>
          </a:p>
          <a:p>
            <a:pPr lvl="2"/>
            <a:r>
              <a:rPr lang="fr-FR" dirty="0"/>
              <a:t>lignes</a:t>
            </a:r>
          </a:p>
          <a:p>
            <a:endParaRPr lang="fr-FR" dirty="0"/>
          </a:p>
          <a:p>
            <a:r>
              <a:rPr lang="fr-FR" dirty="0"/>
              <a:t>Positionner le curseur </a:t>
            </a:r>
          </a:p>
          <a:p>
            <a:pPr lvl="2"/>
            <a:r>
              <a:rPr lang="fr-FR" dirty="0"/>
              <a:t>colonne</a:t>
            </a:r>
          </a:p>
          <a:p>
            <a:pPr lvl="2"/>
            <a:r>
              <a:rPr lang="fr-FR" dirty="0"/>
              <a:t>ligne</a:t>
            </a:r>
          </a:p>
          <a:p>
            <a:endParaRPr lang="fr-FR" dirty="0"/>
          </a:p>
          <a:p>
            <a:r>
              <a:rPr lang="fr-FR" dirty="0"/>
              <a:t>Ecrire du contenu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sz="2000" b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2000" b="1" dirty="0"/>
              <a:t>&lt;</a:t>
            </a:r>
            <a:r>
              <a:rPr lang="fr-FR" sz="2000" b="1" dirty="0" err="1">
                <a:solidFill>
                  <a:schemeClr val="accent6"/>
                </a:solidFill>
              </a:rPr>
              <a:t>LiquidCrystal</a:t>
            </a:r>
            <a:r>
              <a:rPr lang="fr-FR" sz="2000" b="1" dirty="0" err="1"/>
              <a:t>.h</a:t>
            </a:r>
            <a:r>
              <a:rPr lang="fr-FR" sz="2000" b="1" dirty="0"/>
              <a:t>&gt;</a:t>
            </a:r>
          </a:p>
          <a:p>
            <a:pPr>
              <a:buNone/>
            </a:pPr>
            <a:endParaRPr lang="fr-FR" sz="2000" dirty="0">
              <a:solidFill>
                <a:schemeClr val="accent6"/>
              </a:solidFill>
            </a:endParaRPr>
          </a:p>
          <a:p>
            <a:pPr>
              <a:buNone/>
            </a:pPr>
            <a:r>
              <a:rPr lang="fr-FR" sz="2000" dirty="0" err="1">
                <a:solidFill>
                  <a:schemeClr val="accent6"/>
                </a:solidFill>
              </a:rPr>
              <a:t>LiquidCrystal</a:t>
            </a:r>
            <a:r>
              <a:rPr lang="fr-FR" sz="2000" dirty="0"/>
              <a:t> </a:t>
            </a:r>
            <a:r>
              <a:rPr lang="fr-FR" sz="2000" b="1" dirty="0" err="1"/>
              <a:t>lcd</a:t>
            </a:r>
            <a:r>
              <a:rPr lang="fr-FR" sz="1800" dirty="0"/>
              <a:t>(</a:t>
            </a:r>
            <a:r>
              <a:rPr lang="fr-FR" sz="1800" dirty="0" err="1"/>
              <a:t>rs</a:t>
            </a:r>
            <a:r>
              <a:rPr lang="fr-FR" sz="1800" dirty="0"/>
              <a:t>, en, d4, d5, d6, d7);</a:t>
            </a:r>
            <a:endParaRPr lang="en-US" dirty="0"/>
          </a:p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setup</a:t>
            </a:r>
            <a:r>
              <a:rPr lang="en-US" sz="2000" dirty="0"/>
              <a:t>() {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lcd.begin</a:t>
            </a:r>
            <a:r>
              <a:rPr lang="en-US" sz="2000" b="1" dirty="0"/>
              <a:t>(</a:t>
            </a:r>
            <a:r>
              <a:rPr lang="en-US" sz="2000" dirty="0"/>
              <a:t>16, 2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}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loop</a:t>
            </a:r>
            <a:r>
              <a:rPr lang="en-US" sz="2000" dirty="0"/>
              <a:t>(){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/>
              <a:t> </a:t>
            </a:r>
            <a:r>
              <a:rPr lang="en-US" sz="2000" b="1" dirty="0" err="1"/>
              <a:t>lcd.setCursor</a:t>
            </a:r>
            <a:r>
              <a:rPr lang="en-US" sz="2000" b="1" dirty="0"/>
              <a:t>(</a:t>
            </a:r>
            <a:r>
              <a:rPr lang="en-US" sz="2000" dirty="0"/>
              <a:t>0, 1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lcd.print</a:t>
            </a:r>
            <a:r>
              <a:rPr lang="en-US" sz="2000" b="1" dirty="0"/>
              <a:t>(</a:t>
            </a:r>
            <a:r>
              <a:rPr lang="en-US" sz="2000" dirty="0">
                <a:solidFill>
                  <a:schemeClr val="accent1"/>
                </a:solidFill>
              </a:rPr>
              <a:t>"Some text"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}</a:t>
            </a:r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Atmega328 </a:t>
            </a:r>
            <a:r>
              <a:rPr lang="fr-FR" dirty="0" err="1"/>
              <a:t>pinout</a:t>
            </a:r>
            <a:endParaRPr lang="fr-FR" dirty="0"/>
          </a:p>
        </p:txBody>
      </p:sp>
      <p:pic>
        <p:nvPicPr>
          <p:cNvPr id="239618" name="Picture 2" descr="RÃ©sultat de recherche d'images pour &quot;328 pinout&quot;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85889" y="2017569"/>
            <a:ext cx="5000346" cy="3537236"/>
          </a:xfrm>
          <a:prstGeom prst="rect">
            <a:avLst/>
          </a:prstGeom>
          <a:noFill/>
        </p:spPr>
      </p:pic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Liste des pins du 328</a:t>
            </a:r>
          </a:p>
          <a:p>
            <a:r>
              <a:rPr lang="fr-FR" dirty="0" err="1"/>
              <a:t>INTx</a:t>
            </a:r>
            <a:r>
              <a:rPr lang="fr-FR" dirty="0"/>
              <a:t> = interruption matérielle</a:t>
            </a:r>
          </a:p>
          <a:p>
            <a:r>
              <a:rPr lang="fr-FR" dirty="0" err="1"/>
              <a:t>ADCx</a:t>
            </a:r>
            <a:r>
              <a:rPr lang="fr-FR" dirty="0"/>
              <a:t> = </a:t>
            </a:r>
            <a:r>
              <a:rPr lang="fr-FR" dirty="0" err="1"/>
              <a:t>Analog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</a:t>
            </a:r>
            <a:r>
              <a:rPr lang="fr-FR" dirty="0"/>
              <a:t> Digital</a:t>
            </a:r>
          </a:p>
          <a:p>
            <a:r>
              <a:rPr lang="fr-FR" dirty="0"/>
              <a:t>RX/TX serial port</a:t>
            </a:r>
          </a:p>
          <a:p>
            <a:r>
              <a:rPr lang="fr-FR" dirty="0"/>
              <a:t>MISO/MOSI/SCK/SS SPI port</a:t>
            </a:r>
          </a:p>
          <a:p>
            <a:r>
              <a:rPr lang="fr-FR" dirty="0"/>
              <a:t>SCL/SDA I2c port</a:t>
            </a:r>
          </a:p>
          <a:p>
            <a:r>
              <a:rPr lang="fr-FR" dirty="0"/>
              <a:t>5,11,12,15,16,17 </a:t>
            </a:r>
            <a:r>
              <a:rPr lang="fr-FR" dirty="0" err="1"/>
              <a:t>pwm</a:t>
            </a:r>
            <a:r>
              <a:rPr lang="fr-FR" dirty="0"/>
              <a:t> port</a:t>
            </a:r>
          </a:p>
          <a:p>
            <a:r>
              <a:rPr lang="fr-FR" dirty="0" err="1"/>
              <a:t>XTALx</a:t>
            </a:r>
            <a:r>
              <a:rPr lang="fr-FR" dirty="0"/>
              <a:t> </a:t>
            </a:r>
            <a:r>
              <a:rPr lang="fr-FR" dirty="0" err="1"/>
              <a:t>crystal</a:t>
            </a:r>
            <a:r>
              <a:rPr lang="fr-FR" dirty="0"/>
              <a:t> port</a:t>
            </a:r>
          </a:p>
          <a:p>
            <a:endParaRPr lang="fr-FR" dirty="0"/>
          </a:p>
          <a:p>
            <a:r>
              <a:rPr lang="fr-FR" u="sng" dirty="0"/>
              <a:t>ATTENTION 200mA / chip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PCF8574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I²C I/O </a:t>
            </a:r>
            <a:r>
              <a:rPr lang="fr-FR" i="1" dirty="0" err="1"/>
              <a:t>extender</a:t>
            </a:r>
            <a:r>
              <a:rPr lang="fr-FR" i="1" dirty="0"/>
              <a:t> </a:t>
            </a:r>
          </a:p>
          <a:p>
            <a:pPr lvl="1"/>
            <a:r>
              <a:rPr lang="fr-FR" dirty="0"/>
              <a:t>8 Sorties numérique TOR</a:t>
            </a:r>
          </a:p>
          <a:p>
            <a:pPr lvl="2"/>
            <a:r>
              <a:rPr lang="fr-FR" dirty="0"/>
              <a:t>Reçoit un entier sur 8 bits</a:t>
            </a:r>
          </a:p>
          <a:p>
            <a:pPr lvl="2"/>
            <a:r>
              <a:rPr lang="fr-FR" dirty="0"/>
              <a:t>Transformé en sortie 8x1bit</a:t>
            </a:r>
          </a:p>
          <a:p>
            <a:pPr lvl="3"/>
            <a:r>
              <a:rPr lang="fr-FR" dirty="0"/>
              <a:t>P0~P7</a:t>
            </a:r>
          </a:p>
          <a:p>
            <a:pPr lvl="1"/>
            <a:r>
              <a:rPr lang="fr-FR" dirty="0"/>
              <a:t>adresse sur 3 bits</a:t>
            </a:r>
          </a:p>
          <a:p>
            <a:pPr lvl="2"/>
            <a:r>
              <a:rPr lang="fr-FR" dirty="0"/>
              <a:t>Ports adresse a 0V ou +5v</a:t>
            </a:r>
          </a:p>
          <a:p>
            <a:pPr lvl="2"/>
            <a:r>
              <a:rPr lang="fr-FR" dirty="0"/>
              <a:t>7 pcf8574 possible</a:t>
            </a:r>
          </a:p>
          <a:p>
            <a:pPr lvl="2">
              <a:buNone/>
            </a:pPr>
            <a:r>
              <a:rPr lang="fr-FR" dirty="0"/>
              <a:t>sur un bus I²c</a:t>
            </a:r>
          </a:p>
          <a:p>
            <a:pPr lvl="1">
              <a:buNone/>
            </a:pPr>
            <a:endParaRPr lang="fr-FR" dirty="0"/>
          </a:p>
          <a:p>
            <a:r>
              <a:rPr lang="fr-FR" dirty="0"/>
              <a:t>exemple :</a:t>
            </a:r>
          </a:p>
          <a:p>
            <a:pPr lvl="1"/>
            <a:r>
              <a:rPr lang="fr-FR" dirty="0"/>
              <a:t>Utilisé pour un </a:t>
            </a:r>
          </a:p>
          <a:p>
            <a:pPr lvl="1">
              <a:buNone/>
            </a:pPr>
            <a:r>
              <a:rPr lang="fr-FR" dirty="0"/>
              <a:t>pour faire un </a:t>
            </a:r>
            <a:r>
              <a:rPr lang="fr-FR" dirty="0" err="1"/>
              <a:t>lcd</a:t>
            </a:r>
            <a:r>
              <a:rPr lang="fr-FR" dirty="0"/>
              <a:t> </a:t>
            </a:r>
          </a:p>
          <a:p>
            <a:pPr lvl="1">
              <a:buNone/>
            </a:pPr>
            <a:r>
              <a:rPr lang="fr-FR" dirty="0"/>
              <a:t>en </a:t>
            </a:r>
            <a:r>
              <a:rPr lang="fr-FR" dirty="0" err="1"/>
              <a:t>i²c</a:t>
            </a:r>
            <a:endParaRPr lang="fr-FR" dirty="0"/>
          </a:p>
          <a:p>
            <a:r>
              <a:rPr lang="fr-FR" dirty="0">
                <a:hlinkClick r:id="rId3"/>
              </a:rPr>
              <a:t>librairie </a:t>
            </a:r>
            <a:r>
              <a:rPr lang="fr-FR" dirty="0" err="1">
                <a:hlinkClick r:id="rId3"/>
              </a:rPr>
              <a:t>lcd</a:t>
            </a:r>
            <a:r>
              <a:rPr lang="fr-FR" dirty="0">
                <a:hlinkClick r:id="rId3"/>
              </a:rPr>
              <a:t> </a:t>
            </a:r>
            <a:r>
              <a:rPr lang="fr-FR" dirty="0" err="1">
                <a:hlinkClick r:id="rId3"/>
              </a:rPr>
              <a:t>i²c</a:t>
            </a:r>
            <a:endParaRPr lang="fr-FR" dirty="0"/>
          </a:p>
        </p:txBody>
      </p:sp>
      <p:grpSp>
        <p:nvGrpSpPr>
          <p:cNvPr id="4" name="Groupe 26"/>
          <p:cNvGrpSpPr/>
          <p:nvPr/>
        </p:nvGrpSpPr>
        <p:grpSpPr>
          <a:xfrm>
            <a:off x="3428992" y="3214686"/>
            <a:ext cx="5214974" cy="3119429"/>
            <a:chOff x="642910" y="2000240"/>
            <a:chExt cx="7786742" cy="4476751"/>
          </a:xfrm>
        </p:grpSpPr>
        <p:pic>
          <p:nvPicPr>
            <p:cNvPr id="2050" name="Picture 2" descr="Image associÃ©e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86050" y="2000240"/>
              <a:ext cx="3810000" cy="4476751"/>
            </a:xfrm>
            <a:prstGeom prst="rect">
              <a:avLst/>
            </a:prstGeom>
            <a:noFill/>
          </p:spPr>
        </p:pic>
        <p:sp>
          <p:nvSpPr>
            <p:cNvPr id="5" name="Rectangle à coins arrondis 4"/>
            <p:cNvSpPr/>
            <p:nvPr/>
          </p:nvSpPr>
          <p:spPr>
            <a:xfrm>
              <a:off x="642910" y="2500306"/>
              <a:ext cx="2214578" cy="92869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Adresse sur le bus </a:t>
              </a:r>
              <a:r>
                <a:rPr lang="fr-FR" sz="1400" dirty="0" err="1">
                  <a:solidFill>
                    <a:schemeClr val="tx1"/>
                  </a:solidFill>
                </a:rPr>
                <a:t>I²c</a:t>
              </a:r>
              <a:endParaRPr lang="fr-FR" sz="1400" dirty="0">
                <a:solidFill>
                  <a:schemeClr val="tx1"/>
                </a:solidFill>
              </a:endParaRP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0 ou 1 sur 3 bits</a:t>
              </a:r>
            </a:p>
          </p:txBody>
        </p:sp>
        <p:cxnSp>
          <p:nvCxnSpPr>
            <p:cNvPr id="7" name="Connecteur droit avec flèche 6"/>
            <p:cNvCxnSpPr>
              <a:stCxn id="5" idx="3"/>
            </p:cNvCxnSpPr>
            <p:nvPr/>
          </p:nvCxnSpPr>
          <p:spPr>
            <a:xfrm>
              <a:off x="2857488" y="2964653"/>
              <a:ext cx="642942" cy="1785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3428992" y="2786058"/>
              <a:ext cx="1000132" cy="107157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à coins arrondis 8"/>
            <p:cNvSpPr/>
            <p:nvPr/>
          </p:nvSpPr>
          <p:spPr>
            <a:xfrm>
              <a:off x="6215074" y="2652706"/>
              <a:ext cx="2214578" cy="928694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Bus I²C</a:t>
              </a:r>
            </a:p>
          </p:txBody>
        </p:sp>
        <p:cxnSp>
          <p:nvCxnSpPr>
            <p:cNvPr id="10" name="Connecteur droit avec flèche 9"/>
            <p:cNvCxnSpPr>
              <a:stCxn id="9" idx="1"/>
              <a:endCxn id="11" idx="3"/>
            </p:cNvCxnSpPr>
            <p:nvPr/>
          </p:nvCxnSpPr>
          <p:spPr>
            <a:xfrm rot="10800000" flipV="1">
              <a:off x="6000760" y="3117053"/>
              <a:ext cx="214314" cy="419104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000628" y="3214686"/>
              <a:ext cx="1000132" cy="64294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215074" y="3929066"/>
              <a:ext cx="2214578" cy="529698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solidFill>
                    <a:schemeClr val="tx1"/>
                  </a:solidFill>
                </a:rPr>
                <a:t>Interruption matériel</a:t>
              </a:r>
            </a:p>
          </p:txBody>
        </p:sp>
        <p:cxnSp>
          <p:nvCxnSpPr>
            <p:cNvPr id="16" name="Connecteur droit avec flèche 15"/>
            <p:cNvCxnSpPr>
              <a:stCxn id="15" idx="1"/>
              <a:endCxn id="17" idx="3"/>
            </p:cNvCxnSpPr>
            <p:nvPr/>
          </p:nvCxnSpPr>
          <p:spPr>
            <a:xfrm rot="10800000">
              <a:off x="6000760" y="4067181"/>
              <a:ext cx="214314" cy="12673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000628" y="3919542"/>
              <a:ext cx="1000132" cy="295276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642910" y="3643314"/>
              <a:ext cx="2214578" cy="928694"/>
            </a:xfrm>
            <a:prstGeom prst="round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4 premières sorties numériques</a:t>
              </a:r>
            </a:p>
          </p:txBody>
        </p:sp>
        <p:cxnSp>
          <p:nvCxnSpPr>
            <p:cNvPr id="19" name="Connecteur droit avec flèche 18"/>
            <p:cNvCxnSpPr>
              <a:stCxn id="18" idx="3"/>
            </p:cNvCxnSpPr>
            <p:nvPr/>
          </p:nvCxnSpPr>
          <p:spPr>
            <a:xfrm>
              <a:off x="2857488" y="4107661"/>
              <a:ext cx="642942" cy="1785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428992" y="3929066"/>
              <a:ext cx="1000132" cy="1428760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6215074" y="5143512"/>
              <a:ext cx="2214578" cy="928694"/>
            </a:xfrm>
            <a:prstGeom prst="round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4 dernières sorties numériques</a:t>
              </a:r>
            </a:p>
          </p:txBody>
        </p:sp>
        <p:cxnSp>
          <p:nvCxnSpPr>
            <p:cNvPr id="22" name="Connecteur droit avec flèche 21"/>
            <p:cNvCxnSpPr>
              <a:stCxn id="21" idx="1"/>
              <a:endCxn id="23" idx="3"/>
            </p:cNvCxnSpPr>
            <p:nvPr/>
          </p:nvCxnSpPr>
          <p:spPr>
            <a:xfrm rot="10800000">
              <a:off x="6000760" y="4964917"/>
              <a:ext cx="214314" cy="6429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000628" y="4286256"/>
              <a:ext cx="1000132" cy="1357322"/>
            </a:xfrm>
            <a:prstGeom prst="rect">
              <a:avLst/>
            </a:prstGeom>
            <a:noFill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194" name="Picture 2" descr="RÃ©sultat de recherche d'images pour &quot;lcd i2c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8280" y="1000108"/>
            <a:ext cx="3810000" cy="254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LiquidCrystal_PC8574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inclusion de la lib &amp; dépendances</a:t>
            </a:r>
          </a:p>
          <a:p>
            <a:endParaRPr lang="fr-FR" dirty="0"/>
          </a:p>
          <a:p>
            <a:r>
              <a:rPr lang="fr-FR" dirty="0"/>
              <a:t>Instancier un </a:t>
            </a:r>
            <a:r>
              <a:rPr lang="fr-FR" i="1" dirty="0">
                <a:solidFill>
                  <a:schemeClr val="accent6"/>
                </a:solidFill>
              </a:rPr>
              <a:t>LiquidCrystal_PCF8574</a:t>
            </a:r>
            <a:r>
              <a:rPr lang="fr-FR" i="1" dirty="0"/>
              <a:t> </a:t>
            </a:r>
            <a:r>
              <a:rPr lang="fr-FR" dirty="0" err="1"/>
              <a:t>lcd</a:t>
            </a:r>
            <a:r>
              <a:rPr lang="fr-FR" dirty="0"/>
              <a:t> en variable globale</a:t>
            </a:r>
          </a:p>
          <a:p>
            <a:endParaRPr lang="fr-FR" dirty="0"/>
          </a:p>
          <a:p>
            <a:r>
              <a:rPr lang="fr-FR" dirty="0"/>
              <a:t>Démarrer le </a:t>
            </a:r>
            <a:r>
              <a:rPr lang="fr-FR" dirty="0" err="1"/>
              <a:t>lcd</a:t>
            </a:r>
            <a:r>
              <a:rPr lang="fr-FR" dirty="0"/>
              <a:t> avec </a:t>
            </a:r>
          </a:p>
          <a:p>
            <a:pPr lvl="2"/>
            <a:r>
              <a:rPr lang="fr-FR" dirty="0"/>
              <a:t>colonnes</a:t>
            </a:r>
          </a:p>
          <a:p>
            <a:pPr lvl="2"/>
            <a:r>
              <a:rPr lang="fr-FR" dirty="0"/>
              <a:t>lignes</a:t>
            </a:r>
          </a:p>
          <a:p>
            <a:endParaRPr lang="fr-FR" dirty="0"/>
          </a:p>
          <a:p>
            <a:r>
              <a:rPr lang="fr-FR" dirty="0"/>
              <a:t>Gérer l'éclairage </a:t>
            </a:r>
          </a:p>
          <a:p>
            <a:pPr lvl="2"/>
            <a:r>
              <a:rPr lang="fr-FR" dirty="0"/>
              <a:t>Niveau d'intensité</a:t>
            </a:r>
          </a:p>
          <a:p>
            <a:endParaRPr lang="fr-FR" dirty="0"/>
          </a:p>
          <a:p>
            <a:r>
              <a:rPr lang="fr-FR" dirty="0"/>
              <a:t>Positionner le curseur </a:t>
            </a:r>
          </a:p>
          <a:p>
            <a:pPr lvl="2"/>
            <a:r>
              <a:rPr lang="fr-FR" dirty="0"/>
              <a:t>colonne</a:t>
            </a:r>
          </a:p>
          <a:p>
            <a:pPr lvl="2"/>
            <a:r>
              <a:rPr lang="fr-FR" dirty="0"/>
              <a:t>ligne</a:t>
            </a:r>
          </a:p>
          <a:p>
            <a:endParaRPr lang="fr-FR" dirty="0"/>
          </a:p>
          <a:p>
            <a:r>
              <a:rPr lang="fr-FR" dirty="0"/>
              <a:t>Ecrire du contenu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sz="2000" b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2000" b="1" dirty="0"/>
              <a:t>&lt;</a:t>
            </a:r>
            <a:r>
              <a:rPr lang="fr-FR" sz="2000" b="1" dirty="0" err="1">
                <a:solidFill>
                  <a:schemeClr val="accent6"/>
                </a:solidFill>
              </a:rPr>
              <a:t>Wire</a:t>
            </a:r>
            <a:r>
              <a:rPr lang="fr-FR" sz="2000" b="1" dirty="0" err="1"/>
              <a:t>.h</a:t>
            </a:r>
            <a:r>
              <a:rPr lang="fr-FR" sz="2000" b="1" dirty="0"/>
              <a:t>&gt;</a:t>
            </a:r>
            <a:endParaRPr lang="fr-FR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buNone/>
            </a:pP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sz="2000" b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sz="20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fr-FR" sz="2000" b="1" dirty="0"/>
              <a:t>&lt;</a:t>
            </a:r>
            <a:r>
              <a:rPr lang="fr-FR" sz="2000" b="1" dirty="0">
                <a:solidFill>
                  <a:schemeClr val="accent6"/>
                </a:solidFill>
              </a:rPr>
              <a:t>LiquidCrystal_PCF8574</a:t>
            </a:r>
            <a:r>
              <a:rPr lang="fr-FR" sz="2000" b="1" dirty="0"/>
              <a:t>.h&gt;</a:t>
            </a:r>
          </a:p>
          <a:p>
            <a:pPr>
              <a:buNone/>
            </a:pPr>
            <a:endParaRPr lang="fr-FR" sz="2000" dirty="0">
              <a:solidFill>
                <a:schemeClr val="accent6"/>
              </a:solidFill>
            </a:endParaRPr>
          </a:p>
          <a:p>
            <a:pPr>
              <a:buNone/>
            </a:pPr>
            <a:r>
              <a:rPr lang="fr-FR" sz="2000" dirty="0">
                <a:solidFill>
                  <a:schemeClr val="accent6"/>
                </a:solidFill>
              </a:rPr>
              <a:t>LiquidCrystal_PCF8574</a:t>
            </a:r>
            <a:r>
              <a:rPr lang="fr-FR" sz="2000" dirty="0"/>
              <a:t> </a:t>
            </a:r>
            <a:r>
              <a:rPr lang="fr-FR" sz="2000" b="1" dirty="0" err="1"/>
              <a:t>lcd</a:t>
            </a:r>
            <a:r>
              <a:rPr lang="fr-FR" sz="2000" dirty="0"/>
              <a:t>(0x27);</a:t>
            </a:r>
            <a:endParaRPr lang="en-US" sz="2000" dirty="0"/>
          </a:p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setup</a:t>
            </a:r>
            <a:r>
              <a:rPr lang="en-US" sz="2000" dirty="0"/>
              <a:t>() {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lcd.begin</a:t>
            </a:r>
            <a:r>
              <a:rPr lang="en-US" sz="2000" b="1" dirty="0"/>
              <a:t>(</a:t>
            </a:r>
            <a:r>
              <a:rPr lang="en-US" sz="2000" dirty="0"/>
              <a:t>16, 2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}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void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loop</a:t>
            </a:r>
            <a:r>
              <a:rPr lang="en-US" sz="2000" dirty="0"/>
              <a:t>(){</a:t>
            </a:r>
          </a:p>
          <a:p>
            <a:pPr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lcd.setBacklight</a:t>
            </a:r>
            <a:r>
              <a:rPr lang="en-US" sz="2000" b="1" dirty="0"/>
              <a:t>(</a:t>
            </a:r>
            <a:r>
              <a:rPr lang="en-US" sz="2000" dirty="0"/>
              <a:t>255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lcd.setCursor</a:t>
            </a:r>
            <a:r>
              <a:rPr lang="en-US" sz="2000" b="1" dirty="0"/>
              <a:t>(</a:t>
            </a:r>
            <a:r>
              <a:rPr lang="en-US" sz="2000" dirty="0"/>
              <a:t>0, 1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dirty="0" err="1"/>
              <a:t>lcd.print</a:t>
            </a:r>
            <a:r>
              <a:rPr lang="en-US" sz="2000" b="1" dirty="0"/>
              <a:t>(</a:t>
            </a:r>
            <a:r>
              <a:rPr lang="en-US" sz="2000" dirty="0">
                <a:solidFill>
                  <a:schemeClr val="accent1"/>
                </a:solidFill>
              </a:rPr>
              <a:t>"Some text"</a:t>
            </a:r>
            <a:r>
              <a:rPr lang="en-US" sz="2000" b="1" dirty="0"/>
              <a:t>);</a:t>
            </a:r>
          </a:p>
          <a:p>
            <a:pPr>
              <a:buNone/>
            </a:pPr>
            <a:r>
              <a:rPr lang="en-US" sz="2000" dirty="0"/>
              <a:t>}</a:t>
            </a:r>
            <a:endParaRPr lang="fr-FR" sz="2000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tft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Librairies propriétaires </a:t>
            </a:r>
          </a:p>
          <a:p>
            <a:pPr lvl="2"/>
            <a:r>
              <a:rPr lang="fr-FR" dirty="0"/>
              <a:t>TFT</a:t>
            </a:r>
          </a:p>
          <a:p>
            <a:pPr lvl="2"/>
            <a:r>
              <a:rPr lang="fr-FR" dirty="0"/>
              <a:t>UGLC</a:t>
            </a:r>
          </a:p>
          <a:p>
            <a:pPr lvl="2"/>
            <a:r>
              <a:rPr lang="fr-FR" dirty="0"/>
              <a:t>QDTECH</a:t>
            </a:r>
          </a:p>
          <a:p>
            <a:r>
              <a:rPr lang="fr-FR" dirty="0"/>
              <a:t>Communication SPI</a:t>
            </a:r>
          </a:p>
          <a:p>
            <a:pPr lvl="2"/>
            <a:r>
              <a:rPr lang="fr-FR" dirty="0"/>
              <a:t>MISO sd0</a:t>
            </a:r>
          </a:p>
          <a:p>
            <a:pPr lvl="2"/>
            <a:r>
              <a:rPr lang="fr-FR" dirty="0"/>
              <a:t>MOSI </a:t>
            </a:r>
            <a:r>
              <a:rPr lang="fr-FR" dirty="0" err="1"/>
              <a:t>sda</a:t>
            </a:r>
            <a:endParaRPr lang="fr-FR" dirty="0"/>
          </a:p>
          <a:p>
            <a:pPr lvl="2"/>
            <a:r>
              <a:rPr lang="fr-FR" dirty="0"/>
              <a:t>CLK </a:t>
            </a:r>
            <a:r>
              <a:rPr lang="fr-FR" dirty="0" err="1"/>
              <a:t>clk</a:t>
            </a:r>
            <a:endParaRPr lang="fr-FR" dirty="0"/>
          </a:p>
          <a:p>
            <a:pPr lvl="2"/>
            <a:r>
              <a:rPr lang="fr-FR" dirty="0"/>
              <a:t>CS </a:t>
            </a:r>
            <a:r>
              <a:rPr lang="fr-FR" dirty="0" err="1"/>
              <a:t>cs</a:t>
            </a:r>
            <a:endParaRPr lang="fr-FR" dirty="0"/>
          </a:p>
          <a:p>
            <a:endParaRPr lang="fr-FR" dirty="0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3071810"/>
            <a:ext cx="372427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Accéléromètres</a:t>
            </a:r>
            <a:br>
              <a:rPr lang="fr-FR" dirty="0"/>
            </a:br>
            <a:r>
              <a:rPr lang="fr-FR" dirty="0"/>
              <a:t>ADXL345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Accéléromètre 3 axes</a:t>
            </a:r>
          </a:p>
          <a:p>
            <a:pPr lvl="1"/>
            <a:r>
              <a:rPr lang="fr-FR" dirty="0"/>
              <a:t>Plage de mesure : ±2, ±4, ±8, ±16g</a:t>
            </a:r>
          </a:p>
          <a:p>
            <a:pPr lvl="1"/>
            <a:r>
              <a:rPr lang="fr-FR" dirty="0"/>
              <a:t>max : 10,000 g</a:t>
            </a:r>
          </a:p>
          <a:p>
            <a:pPr>
              <a:buNone/>
            </a:pPr>
            <a:endParaRPr lang="fr-FR" dirty="0"/>
          </a:p>
          <a:p>
            <a:r>
              <a:rPr lang="fr-FR" dirty="0"/>
              <a:t>SPI ou I²C</a:t>
            </a:r>
          </a:p>
          <a:p>
            <a:pPr lvl="2"/>
            <a:r>
              <a:rPr lang="fr-FR" dirty="0"/>
              <a:t>spi</a:t>
            </a:r>
          </a:p>
          <a:p>
            <a:pPr lvl="3"/>
            <a:r>
              <a:rPr lang="fr-FR" sz="2400" dirty="0" err="1"/>
              <a:t>cs</a:t>
            </a:r>
            <a:r>
              <a:rPr lang="fr-FR" sz="2400" dirty="0"/>
              <a:t> </a:t>
            </a:r>
            <a:r>
              <a:rPr lang="fr-FR" sz="1400" dirty="0">
                <a:sym typeface="Wingdings" pitchFamily="2" charset="2"/>
              </a:rPr>
              <a:t>(</a:t>
            </a:r>
            <a:r>
              <a:rPr lang="fr-FR" sz="1400" dirty="0" err="1">
                <a:sym typeface="Wingdings" pitchFamily="2" charset="2"/>
              </a:rPr>
              <a:t>Cable</a:t>
            </a:r>
            <a:r>
              <a:rPr lang="fr-FR" sz="1400" dirty="0">
                <a:sym typeface="Wingdings" pitchFamily="2" charset="2"/>
              </a:rPr>
              <a:t> Select)</a:t>
            </a:r>
            <a:r>
              <a:rPr lang="fr-FR" dirty="0"/>
              <a:t>, </a:t>
            </a:r>
            <a:r>
              <a:rPr lang="fr-FR" sz="2400" dirty="0" err="1"/>
              <a:t>scl</a:t>
            </a:r>
            <a:r>
              <a:rPr lang="fr-FR" sz="2400" dirty="0"/>
              <a:t> </a:t>
            </a:r>
            <a:r>
              <a:rPr lang="fr-FR" sz="1400" dirty="0">
                <a:sym typeface="Wingdings" pitchFamily="2" charset="2"/>
              </a:rPr>
              <a:t>(</a:t>
            </a:r>
            <a:r>
              <a:rPr lang="fr-FR" sz="1400" dirty="0" err="1">
                <a:sym typeface="Wingdings" pitchFamily="2" charset="2"/>
              </a:rPr>
              <a:t>Clock</a:t>
            </a:r>
            <a:r>
              <a:rPr lang="fr-FR" sz="1400" dirty="0">
                <a:sym typeface="Wingdings" pitchFamily="2" charset="2"/>
              </a:rPr>
              <a:t>)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sz="2800" dirty="0">
                <a:sym typeface="Wingdings" pitchFamily="2" charset="2"/>
              </a:rPr>
              <a:t>, </a:t>
            </a:r>
            <a:r>
              <a:rPr lang="fr-FR" sz="2400" dirty="0">
                <a:sym typeface="Wingdings" pitchFamily="2" charset="2"/>
              </a:rPr>
              <a:t>sd0 </a:t>
            </a:r>
            <a:r>
              <a:rPr lang="fr-FR" sz="1400" dirty="0">
                <a:sym typeface="Wingdings" pitchFamily="2" charset="2"/>
              </a:rPr>
              <a:t>(</a:t>
            </a:r>
            <a:r>
              <a:rPr lang="fr-FR" sz="1400" dirty="0" err="1">
                <a:sym typeface="Wingdings" pitchFamily="2" charset="2"/>
              </a:rPr>
              <a:t>miso</a:t>
            </a:r>
            <a:r>
              <a:rPr lang="fr-FR" sz="1400" dirty="0">
                <a:sym typeface="Wingdings" pitchFamily="2" charset="2"/>
              </a:rPr>
              <a:t>)</a:t>
            </a:r>
            <a:r>
              <a:rPr lang="fr-FR" sz="2400" dirty="0">
                <a:sym typeface="Wingdings" pitchFamily="2" charset="2"/>
              </a:rPr>
              <a:t>, </a:t>
            </a:r>
            <a:r>
              <a:rPr lang="fr-FR" sz="2400" dirty="0" err="1">
                <a:sym typeface="Wingdings" pitchFamily="2" charset="2"/>
              </a:rPr>
              <a:t>sda</a:t>
            </a:r>
            <a:r>
              <a:rPr lang="fr-FR" sz="2400" dirty="0">
                <a:sym typeface="Wingdings" pitchFamily="2" charset="2"/>
              </a:rPr>
              <a:t> </a:t>
            </a:r>
            <a:r>
              <a:rPr lang="fr-FR" sz="1400" dirty="0">
                <a:sym typeface="Wingdings" pitchFamily="2" charset="2"/>
              </a:rPr>
              <a:t>(</a:t>
            </a:r>
            <a:r>
              <a:rPr lang="fr-FR" sz="1400" dirty="0" err="1">
                <a:sym typeface="Wingdings" pitchFamily="2" charset="2"/>
              </a:rPr>
              <a:t>mosi</a:t>
            </a:r>
            <a:r>
              <a:rPr lang="fr-FR" sz="1400" dirty="0">
                <a:sym typeface="Wingdings" pitchFamily="2" charset="2"/>
              </a:rPr>
              <a:t>)</a:t>
            </a:r>
            <a:endParaRPr lang="fr-FR" sz="2800" dirty="0">
              <a:sym typeface="Wingdings" pitchFamily="2" charset="2"/>
            </a:endParaRPr>
          </a:p>
          <a:p>
            <a:pPr lvl="2"/>
            <a:r>
              <a:rPr lang="fr-FR" dirty="0" err="1">
                <a:sym typeface="Wingdings" pitchFamily="2" charset="2"/>
              </a:rPr>
              <a:t>I²c</a:t>
            </a:r>
            <a:endParaRPr lang="fr-FR" dirty="0">
              <a:sym typeface="Wingdings" pitchFamily="2" charset="2"/>
            </a:endParaRPr>
          </a:p>
          <a:p>
            <a:pPr lvl="3"/>
            <a:r>
              <a:rPr lang="fr-FR" dirty="0" err="1">
                <a:sym typeface="Wingdings" pitchFamily="2" charset="2"/>
              </a:rPr>
              <a:t>scl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dirty="0" err="1">
                <a:sym typeface="Wingdings" pitchFamily="2" charset="2"/>
              </a:rPr>
              <a:t>Sda</a:t>
            </a:r>
            <a:endParaRPr lang="fr-FR" dirty="0"/>
          </a:p>
          <a:p>
            <a:r>
              <a:rPr lang="fr-FR" dirty="0"/>
              <a:t>Interruption matériels</a:t>
            </a:r>
          </a:p>
          <a:p>
            <a:pPr lvl="2"/>
            <a:r>
              <a:rPr lang="fr-FR" dirty="0"/>
              <a:t>INT1</a:t>
            </a:r>
          </a:p>
          <a:p>
            <a:pPr lvl="3"/>
            <a:r>
              <a:rPr lang="fr-FR" dirty="0" err="1"/>
              <a:t>tap</a:t>
            </a:r>
            <a:r>
              <a:rPr lang="fr-FR" dirty="0"/>
              <a:t>, </a:t>
            </a:r>
            <a:r>
              <a:rPr lang="fr-FR" dirty="0" err="1"/>
              <a:t>doubletap</a:t>
            </a:r>
            <a:endParaRPr lang="fr-FR" dirty="0"/>
          </a:p>
          <a:p>
            <a:endParaRPr lang="fr-FR" dirty="0"/>
          </a:p>
          <a:p>
            <a:r>
              <a:rPr lang="fr-FR" dirty="0"/>
              <a:t>Librairie ADXL345</a:t>
            </a:r>
          </a:p>
          <a:p>
            <a:endParaRPr lang="fr-FR" dirty="0"/>
          </a:p>
          <a:p>
            <a:r>
              <a:rPr lang="fr-FR" dirty="0"/>
              <a:t>Variante MPU6050</a:t>
            </a:r>
          </a:p>
        </p:txBody>
      </p:sp>
      <p:pic>
        <p:nvPicPr>
          <p:cNvPr id="2050" name="Picture 2" descr="RÃ©sultat de recherche d'images pour &quot;adxl345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5643570" y="2643182"/>
            <a:ext cx="3214710" cy="3214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de pression</a:t>
            </a:r>
            <a:br>
              <a:rPr lang="fr-FR" dirty="0"/>
            </a:br>
            <a:r>
              <a:rPr lang="fr-FR" dirty="0"/>
              <a:t>BMP180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Capteur de pression atmosphérique</a:t>
            </a:r>
          </a:p>
          <a:p>
            <a:pPr lvl="2"/>
            <a:r>
              <a:rPr lang="fr-FR" dirty="0"/>
              <a:t>Plage : 300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1100 hPa (altitude +9000 m à -500 m)</a:t>
            </a:r>
          </a:p>
          <a:p>
            <a:pPr lvl="2"/>
            <a:r>
              <a:rPr lang="fr-FR" dirty="0"/>
              <a:t>basse consommation 5µA/Sec</a:t>
            </a:r>
          </a:p>
          <a:p>
            <a:pPr lvl="2"/>
            <a:r>
              <a:rPr lang="en-US" dirty="0"/>
              <a:t>0.06 </a:t>
            </a:r>
            <a:r>
              <a:rPr lang="en-US" dirty="0" err="1"/>
              <a:t>hPa</a:t>
            </a:r>
            <a:r>
              <a:rPr lang="en-US" dirty="0"/>
              <a:t> (0.5 m) in ultra low power mode </a:t>
            </a:r>
          </a:p>
          <a:p>
            <a:pPr lvl="2"/>
            <a:r>
              <a:rPr lang="en-US" dirty="0"/>
              <a:t>0.02 </a:t>
            </a:r>
            <a:r>
              <a:rPr lang="en-US" dirty="0" err="1"/>
              <a:t>hPa</a:t>
            </a:r>
            <a:r>
              <a:rPr lang="en-US" dirty="0"/>
              <a:t> (0.17 m) advanced resolution mode</a:t>
            </a:r>
            <a:endParaRPr lang="fr-FR" dirty="0"/>
          </a:p>
          <a:p>
            <a:pPr lvl="2"/>
            <a:r>
              <a:rPr lang="fr-FR" dirty="0"/>
              <a:t>Usage : -40°c et +85°c (0°c à 65°C </a:t>
            </a:r>
            <a:r>
              <a:rPr lang="fr-FR" dirty="0" err="1"/>
              <a:t>req</a:t>
            </a:r>
            <a:r>
              <a:rPr lang="fr-FR" dirty="0"/>
              <a:t>.)</a:t>
            </a:r>
          </a:p>
          <a:p>
            <a:r>
              <a:rPr lang="fr-FR" dirty="0"/>
              <a:t>Access I²C</a:t>
            </a:r>
          </a:p>
          <a:p>
            <a:pPr lvl="2"/>
            <a:r>
              <a:rPr lang="fr-FR" dirty="0"/>
              <a:t>Ports : SDA, SCL</a:t>
            </a:r>
          </a:p>
          <a:p>
            <a:endParaRPr lang="fr-FR" dirty="0"/>
          </a:p>
          <a:p>
            <a:r>
              <a:rPr lang="fr-FR" dirty="0"/>
              <a:t>Librairie BMP180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3357562"/>
            <a:ext cx="36957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nrf24l01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nRF24l01 n'est pas WIFI</a:t>
            </a:r>
          </a:p>
          <a:p>
            <a:r>
              <a:rPr lang="fr-FR" dirty="0"/>
              <a:t>Utilisé dans les périphériques 2.4Ghz sans fil </a:t>
            </a:r>
          </a:p>
          <a:p>
            <a:pPr lvl="2"/>
            <a:r>
              <a:rPr lang="fr-FR" dirty="0"/>
              <a:t>ex : claviers, souris , </a:t>
            </a:r>
            <a:r>
              <a:rPr lang="fr-FR" dirty="0" err="1"/>
              <a:t>gamepad</a:t>
            </a:r>
            <a:r>
              <a:rPr lang="fr-FR" dirty="0"/>
              <a:t>, télécommande d'aéromodélisme, drones, …</a:t>
            </a:r>
          </a:p>
          <a:p>
            <a:r>
              <a:rPr lang="fr-FR" dirty="0"/>
              <a:t>faible consommation </a:t>
            </a:r>
          </a:p>
          <a:p>
            <a:pPr lvl="1"/>
            <a:r>
              <a:rPr lang="fr-FR" dirty="0"/>
              <a:t>26µA en stand by</a:t>
            </a:r>
          </a:p>
          <a:p>
            <a:pPr lvl="1"/>
            <a:endParaRPr lang="fr-FR" dirty="0"/>
          </a:p>
          <a:p>
            <a:r>
              <a:rPr lang="fr-FR" dirty="0"/>
              <a:t>communication jusqu'à 2Mbps</a:t>
            </a:r>
          </a:p>
          <a:p>
            <a:endParaRPr lang="fr-FR" dirty="0"/>
          </a:p>
          <a:p>
            <a:r>
              <a:rPr lang="fr-FR" dirty="0"/>
              <a:t>Librairie nrf24l01</a:t>
            </a:r>
          </a:p>
        </p:txBody>
      </p:sp>
      <p:pic>
        <p:nvPicPr>
          <p:cNvPr id="193538" name="Picture 2" descr="RÃ©sultat de recherche d'images pour &quot;nrf24l01 wifi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1180" y="2857496"/>
            <a:ext cx="3452820" cy="34528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RJ45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module de diffusion réseaux TCP/IP</a:t>
            </a:r>
          </a:p>
          <a:p>
            <a:pPr lvl="1"/>
            <a:r>
              <a:rPr lang="fr-FR" dirty="0"/>
              <a:t>Communication spi</a:t>
            </a:r>
          </a:p>
          <a:p>
            <a:pPr lvl="2"/>
            <a:r>
              <a:rPr lang="fr-FR" dirty="0"/>
              <a:t>W5100</a:t>
            </a:r>
          </a:p>
          <a:p>
            <a:pPr lvl="3"/>
            <a:r>
              <a:rPr lang="fr-FR" dirty="0"/>
              <a:t>Niveau OSI plus haut</a:t>
            </a:r>
          </a:p>
          <a:p>
            <a:pPr lvl="4"/>
            <a:r>
              <a:rPr lang="fr-FR" dirty="0"/>
              <a:t>Couche IP</a:t>
            </a:r>
          </a:p>
          <a:p>
            <a:pPr lvl="3"/>
            <a:r>
              <a:rPr lang="fr-FR" dirty="0"/>
              <a:t>librairie w5100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Enc28j60</a:t>
            </a:r>
          </a:p>
          <a:p>
            <a:pPr lvl="3"/>
            <a:r>
              <a:rPr lang="fr-FR" dirty="0"/>
              <a:t>Bas niveau OSI</a:t>
            </a:r>
          </a:p>
          <a:p>
            <a:pPr lvl="3"/>
            <a:r>
              <a:rPr lang="fr-FR" dirty="0"/>
              <a:t>librairie enc28j60</a:t>
            </a:r>
          </a:p>
        </p:txBody>
      </p:sp>
      <p:pic>
        <p:nvPicPr>
          <p:cNvPr id="189442" name="Picture 2" descr="RÃ©sultat de recherche d'images pour &quot;enc28j60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2786058"/>
            <a:ext cx="4572032" cy="4572032"/>
          </a:xfrm>
          <a:prstGeom prst="rect">
            <a:avLst/>
          </a:prstGeom>
          <a:noFill/>
        </p:spPr>
      </p:pic>
      <p:pic>
        <p:nvPicPr>
          <p:cNvPr id="189444" name="Picture 4" descr="RÃ©sultat de recherche d'images pour &quot;w5100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857232"/>
            <a:ext cx="3667146" cy="36671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GPS &amp; GNSS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Communication série</a:t>
            </a:r>
          </a:p>
          <a:p>
            <a:endParaRPr lang="fr-FR" dirty="0"/>
          </a:p>
          <a:p>
            <a:r>
              <a:rPr lang="fr-FR" dirty="0"/>
              <a:t>Message GNSS</a:t>
            </a:r>
          </a:p>
          <a:p>
            <a:endParaRPr lang="fr-FR" dirty="0"/>
          </a:p>
          <a:p>
            <a:r>
              <a:rPr lang="fr-FR" dirty="0"/>
              <a:t>Configurable </a:t>
            </a:r>
          </a:p>
          <a:p>
            <a:pPr lvl="1"/>
            <a:r>
              <a:rPr lang="fr-FR" dirty="0"/>
              <a:t>Soft U-</a:t>
            </a:r>
            <a:r>
              <a:rPr lang="fr-FR" dirty="0" err="1"/>
              <a:t>blox</a:t>
            </a:r>
            <a:endParaRPr lang="fr-FR" dirty="0"/>
          </a:p>
          <a:p>
            <a:pPr lvl="2"/>
            <a:r>
              <a:rPr lang="fr-FR" dirty="0"/>
              <a:t>Vitesse série</a:t>
            </a:r>
          </a:p>
          <a:p>
            <a:pPr lvl="2"/>
            <a:r>
              <a:rPr lang="fr-FR" dirty="0"/>
              <a:t>Fréquence</a:t>
            </a:r>
          </a:p>
          <a:p>
            <a:pPr lvl="2"/>
            <a:r>
              <a:rPr lang="fr-FR" dirty="0"/>
              <a:t>assistance CAP</a:t>
            </a:r>
          </a:p>
          <a:p>
            <a:pPr lvl="2"/>
            <a:r>
              <a:rPr lang="fr-FR" dirty="0"/>
              <a:t>type de codage</a:t>
            </a:r>
          </a:p>
          <a:p>
            <a:pPr lvl="2"/>
            <a:r>
              <a:rPr lang="fr-FR" dirty="0"/>
              <a:t>…</a:t>
            </a:r>
          </a:p>
          <a:p>
            <a:endParaRPr lang="fr-FR" dirty="0"/>
          </a:p>
          <a:p>
            <a:r>
              <a:rPr lang="fr-FR" dirty="0"/>
              <a:t>Librairie GNSS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861146"/>
            <a:ext cx="5072098" cy="299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Connecteur droit avec flèche 7"/>
          <p:cNvCxnSpPr>
            <a:stCxn id="25" idx="3"/>
          </p:cNvCxnSpPr>
          <p:nvPr/>
        </p:nvCxnSpPr>
        <p:spPr>
          <a:xfrm>
            <a:off x="7358082" y="3685104"/>
            <a:ext cx="785818" cy="5297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rot="16200000" flipH="1">
            <a:off x="7572399" y="3429001"/>
            <a:ext cx="857253" cy="714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rot="16200000" flipV="1">
            <a:off x="7608115" y="3321843"/>
            <a:ext cx="1071570" cy="7143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16200000" flipH="1">
            <a:off x="8393933" y="3893347"/>
            <a:ext cx="571504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6715140" y="350043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GND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8143900" y="3273982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3.3~5V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858016" y="271462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Liaison série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GSM &amp; commandes AT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SIM900, SIM800</a:t>
            </a:r>
          </a:p>
          <a:p>
            <a:r>
              <a:rPr lang="fr-FR" dirty="0"/>
              <a:t>Liaison série</a:t>
            </a:r>
          </a:p>
          <a:p>
            <a:r>
              <a:rPr lang="fr-FR" dirty="0"/>
              <a:t>Capacité </a:t>
            </a:r>
          </a:p>
          <a:p>
            <a:pPr lvl="2"/>
            <a:r>
              <a:rPr lang="fr-FR" dirty="0"/>
              <a:t>appel</a:t>
            </a:r>
          </a:p>
          <a:p>
            <a:pPr lvl="2"/>
            <a:r>
              <a:rPr lang="fr-FR" dirty="0"/>
              <a:t>data</a:t>
            </a:r>
          </a:p>
          <a:p>
            <a:pPr lvl="2"/>
            <a:r>
              <a:rPr lang="fr-FR" dirty="0"/>
              <a:t>SMS</a:t>
            </a:r>
          </a:p>
          <a:p>
            <a:r>
              <a:rPr lang="fr-FR" dirty="0"/>
              <a:t>Commande AT normalisées</a:t>
            </a:r>
          </a:p>
          <a:p>
            <a:pPr lvl="2"/>
            <a:r>
              <a:rPr lang="fr-FR" dirty="0"/>
              <a:t>Liste dans la doc</a:t>
            </a:r>
          </a:p>
          <a:p>
            <a:pPr lvl="2"/>
            <a:endParaRPr lang="fr-FR" dirty="0"/>
          </a:p>
          <a:p>
            <a:r>
              <a:rPr lang="fr-FR" dirty="0"/>
              <a:t>Certains modèles </a:t>
            </a:r>
          </a:p>
          <a:p>
            <a:pPr>
              <a:buNone/>
            </a:pPr>
            <a:r>
              <a:rPr lang="fr-FR" dirty="0"/>
              <a:t>		possède un GPS</a:t>
            </a:r>
          </a:p>
          <a:p>
            <a:pPr lvl="4"/>
            <a:r>
              <a:rPr lang="fr-FR" dirty="0"/>
              <a:t>SIM908</a:t>
            </a:r>
          </a:p>
          <a:p>
            <a:r>
              <a:rPr lang="fr-FR" dirty="0"/>
              <a:t>Existe en </a:t>
            </a:r>
            <a:r>
              <a:rPr lang="fr-FR" dirty="0" err="1"/>
              <a:t>shield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214290"/>
            <a:ext cx="33337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30" y="3286124"/>
            <a:ext cx="4643470" cy="3179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ESP8266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ATTENTION</a:t>
            </a:r>
          </a:p>
          <a:p>
            <a:pPr lvl="1"/>
            <a:r>
              <a:rPr lang="fr-FR" dirty="0"/>
              <a:t>Très proche du nrf24l01 visuellement</a:t>
            </a:r>
          </a:p>
          <a:p>
            <a:endParaRPr lang="fr-FR" dirty="0"/>
          </a:p>
          <a:p>
            <a:r>
              <a:rPr lang="fr-FR" dirty="0"/>
              <a:t>Module </a:t>
            </a:r>
            <a:r>
              <a:rPr lang="fr-FR" b="1" u="sng" dirty="0"/>
              <a:t>wifi </a:t>
            </a:r>
            <a:r>
              <a:rPr lang="fr-FR" dirty="0"/>
              <a:t>2.4 </a:t>
            </a:r>
            <a:r>
              <a:rPr lang="fr-FR" dirty="0" err="1"/>
              <a:t>Ghz</a:t>
            </a:r>
            <a:endParaRPr lang="fr-FR" dirty="0"/>
          </a:p>
          <a:p>
            <a:pPr lvl="1"/>
            <a:r>
              <a:rPr lang="fr-FR" b="1" dirty="0"/>
              <a:t>2 GPIO </a:t>
            </a:r>
            <a:r>
              <a:rPr lang="fr-FR" sz="1600" dirty="0"/>
              <a:t>(ou plus*) </a:t>
            </a:r>
            <a:r>
              <a:rPr lang="fr-FR" dirty="0"/>
              <a:t>autonome</a:t>
            </a:r>
          </a:p>
          <a:p>
            <a:pPr lvl="1"/>
            <a:r>
              <a:rPr lang="fr-FR" dirty="0"/>
              <a:t>Capacité Access Point wifi</a:t>
            </a:r>
          </a:p>
          <a:p>
            <a:endParaRPr lang="fr-FR" dirty="0"/>
          </a:p>
          <a:p>
            <a:r>
              <a:rPr lang="fr-FR" dirty="0"/>
              <a:t>Microcontrôleur ESP8266</a:t>
            </a:r>
          </a:p>
          <a:p>
            <a:pPr lvl="1"/>
            <a:r>
              <a:rPr lang="fr-FR" b="1" dirty="0"/>
              <a:t>Processeur</a:t>
            </a:r>
            <a:r>
              <a:rPr lang="fr-FR" dirty="0"/>
              <a:t>,  </a:t>
            </a:r>
            <a:r>
              <a:rPr lang="fr-FR" b="1" u="sng" dirty="0"/>
              <a:t>Flash</a:t>
            </a:r>
            <a:r>
              <a:rPr lang="fr-FR" dirty="0"/>
              <a:t> &amp; SRAM </a:t>
            </a:r>
          </a:p>
          <a:p>
            <a:endParaRPr lang="fr-FR" dirty="0"/>
          </a:p>
        </p:txBody>
      </p:sp>
      <p:pic>
        <p:nvPicPr>
          <p:cNvPr id="9218" name="Picture 2" descr="RÃ©sultat de recherche d'images pour &quot;esp8266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8" y="1357298"/>
            <a:ext cx="1905000" cy="1657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Processeurs </a:t>
            </a:r>
            <a:r>
              <a:rPr lang="fr-FR" dirty="0" err="1"/>
              <a:t>Atmel</a:t>
            </a:r>
            <a:r>
              <a:rPr lang="fr-FR" dirty="0"/>
              <a:t> </a:t>
            </a:r>
            <a:r>
              <a:rPr lang="fr-FR" dirty="0" err="1"/>
              <a:t>atmega</a:t>
            </a:r>
            <a:r>
              <a:rPr lang="fr-FR" dirty="0"/>
              <a:t> 16u4/32U4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Processeur 8bits</a:t>
            </a:r>
          </a:p>
          <a:p>
            <a:pPr lvl="1"/>
            <a:r>
              <a:rPr lang="fr-FR" dirty="0"/>
              <a:t>16 Mhz</a:t>
            </a:r>
          </a:p>
          <a:p>
            <a:pPr lvl="2"/>
            <a:r>
              <a:rPr lang="fr-FR" dirty="0" err="1"/>
              <a:t>Atmega</a:t>
            </a:r>
            <a:r>
              <a:rPr lang="fr-FR" dirty="0"/>
              <a:t> </a:t>
            </a:r>
            <a:r>
              <a:rPr lang="fr-FR" b="1" dirty="0"/>
              <a:t>16</a:t>
            </a:r>
            <a:r>
              <a:rPr lang="fr-FR" dirty="0"/>
              <a:t>u4 / </a:t>
            </a:r>
            <a:r>
              <a:rPr lang="fr-FR" b="1" dirty="0"/>
              <a:t>32</a:t>
            </a:r>
            <a:r>
              <a:rPr lang="fr-FR" dirty="0"/>
              <a:t>u4 *</a:t>
            </a:r>
          </a:p>
          <a:p>
            <a:pPr lvl="3"/>
            <a:r>
              <a:rPr lang="fr-FR" b="1" dirty="0"/>
              <a:t>flash</a:t>
            </a:r>
            <a:r>
              <a:rPr lang="fr-FR" dirty="0"/>
              <a:t> : </a:t>
            </a:r>
            <a:r>
              <a:rPr lang="fr-FR" b="1" dirty="0"/>
              <a:t>16</a:t>
            </a:r>
            <a:r>
              <a:rPr lang="fr-FR" dirty="0"/>
              <a:t>Kb ou </a:t>
            </a:r>
            <a:r>
              <a:rPr lang="fr-FR" b="1" dirty="0"/>
              <a:t>32</a:t>
            </a:r>
            <a:r>
              <a:rPr lang="fr-FR" dirty="0"/>
              <a:t>Kb</a:t>
            </a:r>
          </a:p>
          <a:p>
            <a:pPr lvl="3"/>
            <a:r>
              <a:rPr lang="fr-FR" b="1" dirty="0"/>
              <a:t>Format</a:t>
            </a:r>
            <a:r>
              <a:rPr lang="fr-FR" dirty="0"/>
              <a:t> : LQFP ou VQFN</a:t>
            </a:r>
          </a:p>
          <a:p>
            <a:pPr lvl="3"/>
            <a:r>
              <a:rPr lang="fr-FR" dirty="0" err="1"/>
              <a:t>Write</a:t>
            </a:r>
            <a:r>
              <a:rPr lang="fr-FR" dirty="0"/>
              <a:t> cycle :</a:t>
            </a:r>
          </a:p>
          <a:p>
            <a:pPr lvl="4"/>
            <a:r>
              <a:rPr lang="fr-FR" dirty="0"/>
              <a:t>flash 10 000x</a:t>
            </a:r>
          </a:p>
          <a:p>
            <a:pPr lvl="4"/>
            <a:r>
              <a:rPr lang="fr-FR" dirty="0"/>
              <a:t>EEPROM 100 000x</a:t>
            </a:r>
          </a:p>
          <a:p>
            <a:pPr lvl="3"/>
            <a:r>
              <a:rPr lang="fr-FR" b="1" dirty="0"/>
              <a:t>EEPROM</a:t>
            </a:r>
            <a:r>
              <a:rPr lang="fr-FR" dirty="0"/>
              <a:t> 512b ou 1Kb</a:t>
            </a:r>
          </a:p>
          <a:p>
            <a:pPr lvl="3"/>
            <a:r>
              <a:rPr lang="fr-FR" b="1" dirty="0"/>
              <a:t>SRAM</a:t>
            </a:r>
            <a:r>
              <a:rPr lang="fr-FR" dirty="0"/>
              <a:t> </a:t>
            </a:r>
            <a:r>
              <a:rPr lang="fr-FR" b="1" u="sng" dirty="0"/>
              <a:t>1.25 </a:t>
            </a:r>
            <a:r>
              <a:rPr lang="fr-FR" dirty="0"/>
              <a:t>Kb ou </a:t>
            </a:r>
            <a:r>
              <a:rPr lang="fr-FR" b="1" u="sng" dirty="0"/>
              <a:t>2.5 </a:t>
            </a:r>
            <a:r>
              <a:rPr lang="fr-FR" dirty="0"/>
              <a:t>Kb</a:t>
            </a:r>
          </a:p>
          <a:p>
            <a:pPr lvl="3"/>
            <a:r>
              <a:rPr lang="fr-FR" b="1" dirty="0"/>
              <a:t>Hardware Interruptions </a:t>
            </a:r>
            <a:r>
              <a:rPr lang="fr-FR" dirty="0"/>
              <a:t>: 2</a:t>
            </a:r>
          </a:p>
          <a:p>
            <a:pPr lvl="3"/>
            <a:r>
              <a:rPr lang="fr-FR" dirty="0"/>
              <a:t>I/O : </a:t>
            </a:r>
          </a:p>
          <a:p>
            <a:pPr lvl="4"/>
            <a:r>
              <a:rPr lang="fr-FR" dirty="0"/>
              <a:t>13 numériques dont 6 PWM</a:t>
            </a:r>
          </a:p>
          <a:p>
            <a:pPr lvl="4"/>
            <a:r>
              <a:rPr lang="fr-FR" dirty="0"/>
              <a:t>4 interruptions externes</a:t>
            </a:r>
          </a:p>
          <a:p>
            <a:pPr lvl="4"/>
            <a:r>
              <a:rPr lang="fr-FR" dirty="0"/>
              <a:t>12  analogiques 10bits DAC </a:t>
            </a:r>
            <a:r>
              <a:rPr lang="fr-FR" sz="1400" dirty="0"/>
              <a:t>(8sur QFP/QFN) </a:t>
            </a:r>
          </a:p>
          <a:p>
            <a:pPr lvl="3"/>
            <a:r>
              <a:rPr lang="fr-FR" dirty="0"/>
              <a:t>Protocoles :</a:t>
            </a:r>
          </a:p>
          <a:p>
            <a:pPr lvl="4"/>
            <a:r>
              <a:rPr lang="fr-FR" dirty="0"/>
              <a:t>UART,  SPI, </a:t>
            </a:r>
            <a:r>
              <a:rPr lang="fr-FR" dirty="0" err="1"/>
              <a:t>I²c</a:t>
            </a:r>
            <a:r>
              <a:rPr lang="fr-FR" dirty="0"/>
              <a:t> </a:t>
            </a:r>
          </a:p>
          <a:p>
            <a:pPr lvl="4"/>
            <a:r>
              <a:rPr lang="fr-FR" b="1" dirty="0"/>
              <a:t>JTAG</a:t>
            </a:r>
          </a:p>
          <a:p>
            <a:pPr lvl="4"/>
            <a:r>
              <a:rPr lang="fr-FR" b="1" u="sng" dirty="0"/>
              <a:t>USB 2.0</a:t>
            </a:r>
          </a:p>
        </p:txBody>
      </p:sp>
      <p:pic>
        <p:nvPicPr>
          <p:cNvPr id="159746" name="Picture 2" descr="RÃ©sultat de recherche d'images pour &quot;atmega32u4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85926"/>
            <a:ext cx="3357546" cy="3357546"/>
          </a:xfrm>
          <a:prstGeom prst="rect">
            <a:avLst/>
          </a:prstGeom>
          <a:noFill/>
        </p:spPr>
      </p:pic>
      <p:sp>
        <p:nvSpPr>
          <p:cNvPr id="11" name="Explosion 1 10"/>
          <p:cNvSpPr/>
          <p:nvPr/>
        </p:nvSpPr>
        <p:spPr>
          <a:xfrm>
            <a:off x="5500694" y="1000108"/>
            <a:ext cx="2786082" cy="171451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/>
              <a:t>*</a:t>
            </a:r>
            <a:r>
              <a:rPr lang="fr-FR" sz="1400" dirty="0"/>
              <a:t>Existe sur</a:t>
            </a:r>
            <a:r>
              <a:rPr lang="fr-FR" dirty="0"/>
              <a:t> </a:t>
            </a:r>
          </a:p>
          <a:p>
            <a:pPr algn="ctr"/>
            <a:r>
              <a:rPr lang="fr-FR" dirty="0" err="1"/>
              <a:t>leonardo</a:t>
            </a:r>
            <a:r>
              <a:rPr lang="fr-FR" dirty="0"/>
              <a:t>, micro,…</a:t>
            </a:r>
          </a:p>
        </p:txBody>
      </p:sp>
      <p:pic>
        <p:nvPicPr>
          <p:cNvPr id="159748" name="Picture 4" descr="Image associÃ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4500570"/>
            <a:ext cx="1928826" cy="16815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Bluetooth HC-05 / HC-06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HC05 salve</a:t>
            </a:r>
          </a:p>
          <a:p>
            <a:r>
              <a:rPr lang="fr-FR" dirty="0"/>
              <a:t>HC06 Master ou Slave</a:t>
            </a:r>
          </a:p>
          <a:p>
            <a:r>
              <a:rPr lang="fr-FR" dirty="0"/>
              <a:t>SPP-C compatible HC-05/06</a:t>
            </a:r>
          </a:p>
          <a:p>
            <a:pPr lvl="1"/>
            <a:endParaRPr lang="fr-FR" b="1" dirty="0"/>
          </a:p>
          <a:p>
            <a:pPr lvl="1"/>
            <a:r>
              <a:rPr lang="fr-FR" b="1" dirty="0"/>
              <a:t>communication serial</a:t>
            </a:r>
          </a:p>
          <a:p>
            <a:pPr lvl="1"/>
            <a:endParaRPr lang="fr-FR" b="1" dirty="0"/>
          </a:p>
          <a:p>
            <a:pPr lvl="2"/>
            <a:r>
              <a:rPr lang="fr-FR" b="1" dirty="0"/>
              <a:t>Commandes AT</a:t>
            </a:r>
          </a:p>
          <a:p>
            <a:pPr lvl="1"/>
            <a:endParaRPr lang="fr-FR" b="1" dirty="0"/>
          </a:p>
          <a:p>
            <a:endParaRPr lang="fr-FR" dirty="0"/>
          </a:p>
        </p:txBody>
      </p:sp>
      <p:pic>
        <p:nvPicPr>
          <p:cNvPr id="175108" name="Picture 4" descr="RÃ©sultat de recherche d'images pour &quot;bluetooth hc 06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60" y="1571612"/>
            <a:ext cx="3857620" cy="4136858"/>
          </a:xfrm>
          <a:prstGeom prst="rect">
            <a:avLst/>
          </a:prstGeom>
          <a:noFill/>
        </p:spPr>
      </p:pic>
      <p:pic>
        <p:nvPicPr>
          <p:cNvPr id="175106" name="Picture 2" descr="RÃ©sultat de recherche d'images pour &quot;bluetooth hc 06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3857628"/>
            <a:ext cx="3863833" cy="3214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RTC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Real Time </a:t>
            </a:r>
            <a:r>
              <a:rPr lang="fr-FR" dirty="0" err="1"/>
              <a:t>Clock</a:t>
            </a:r>
            <a:r>
              <a:rPr lang="fr-FR" dirty="0"/>
              <a:t> DS1307</a:t>
            </a:r>
          </a:p>
          <a:p>
            <a:endParaRPr lang="fr-FR" dirty="0"/>
          </a:p>
          <a:p>
            <a:r>
              <a:rPr lang="fr-FR" dirty="0"/>
              <a:t>I²C</a:t>
            </a:r>
          </a:p>
          <a:p>
            <a:endParaRPr lang="fr-FR" dirty="0"/>
          </a:p>
          <a:p>
            <a:r>
              <a:rPr lang="fr-FR" dirty="0"/>
              <a:t>Possède un EEPROM</a:t>
            </a:r>
          </a:p>
          <a:p>
            <a:endParaRPr lang="fr-FR" dirty="0"/>
          </a:p>
          <a:p>
            <a:r>
              <a:rPr lang="fr-FR" dirty="0"/>
              <a:t>Nécessite une pile</a:t>
            </a:r>
          </a:p>
          <a:p>
            <a:endParaRPr lang="fr-FR" dirty="0"/>
          </a:p>
          <a:p>
            <a:r>
              <a:rPr lang="fr-FR" dirty="0"/>
              <a:t>Librairie RTC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1428736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 logiciel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les </a:t>
            </a:r>
            <a:r>
              <a:rPr lang="fr-FR" dirty="0" err="1"/>
              <a:t>atmel</a:t>
            </a:r>
            <a:r>
              <a:rPr lang="fr-FR" dirty="0"/>
              <a:t> 32u4</a:t>
            </a:r>
          </a:p>
          <a:p>
            <a:pPr lvl="2"/>
            <a:r>
              <a:rPr lang="fr-FR" dirty="0" err="1">
                <a:hlinkClick r:id="rId3"/>
              </a:rPr>
              <a:t>MouseKeyboard</a:t>
            </a:r>
            <a:endParaRPr lang="fr-FR" dirty="0"/>
          </a:p>
          <a:p>
            <a:pPr lvl="3"/>
            <a:endParaRPr lang="fr-FR" dirty="0"/>
          </a:p>
          <a:p>
            <a:pPr lvl="3"/>
            <a:r>
              <a:rPr lang="fr-FR" dirty="0"/>
              <a:t>permet la saisie clavier et/ou souris par l'arduino pour les ordinateurs (vue comme un périphérique de saisie USB)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Pris en compte comme clavier ou souris USB (OTG like)</a:t>
            </a:r>
          </a:p>
          <a:p>
            <a:pPr lvl="2"/>
            <a:endParaRPr lang="fr-FR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cette partie nous avons aborder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 ensemble de librairies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Leur fonctionnement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Leur docs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interruptions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vecteurs d’interruption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Conception évènementiel matériel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dirty="0" err="1"/>
              <a:t>timers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interruptions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Pause dans l’exécution de l'instance </a:t>
            </a:r>
            <a:r>
              <a:rPr lang="fr-FR" i="1" dirty="0" err="1"/>
              <a:t>loop</a:t>
            </a:r>
            <a:r>
              <a:rPr lang="fr-FR" i="1" dirty="0"/>
              <a:t>()</a:t>
            </a:r>
          </a:p>
          <a:p>
            <a:pPr lvl="1"/>
            <a:r>
              <a:rPr lang="fr-FR" i="1" dirty="0"/>
              <a:t>Reprise au point ou la mise en pause est survenue</a:t>
            </a:r>
          </a:p>
          <a:p>
            <a:pPr lvl="1"/>
            <a:endParaRPr lang="fr-FR" i="1" dirty="0"/>
          </a:p>
          <a:p>
            <a:r>
              <a:rPr lang="fr-FR" dirty="0"/>
              <a:t>2 familles d'interruptions</a:t>
            </a:r>
          </a:p>
          <a:p>
            <a:pPr lvl="1"/>
            <a:r>
              <a:rPr lang="fr-FR" dirty="0"/>
              <a:t>Internes </a:t>
            </a:r>
          </a:p>
          <a:p>
            <a:pPr lvl="2"/>
            <a:r>
              <a:rPr lang="fr-FR" dirty="0"/>
              <a:t>Les </a:t>
            </a:r>
            <a:r>
              <a:rPr lang="fr-FR" dirty="0" err="1"/>
              <a:t>timers</a:t>
            </a:r>
            <a:endParaRPr lang="fr-FR" dirty="0"/>
          </a:p>
          <a:p>
            <a:pPr lvl="2"/>
            <a:r>
              <a:rPr lang="fr-FR" dirty="0"/>
              <a:t>les compteurs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externes</a:t>
            </a:r>
          </a:p>
          <a:p>
            <a:pPr lvl="2"/>
            <a:r>
              <a:rPr lang="fr-FR" dirty="0"/>
              <a:t>Les ports d'interruptions matériels 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timers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AVR ATmega328P</a:t>
            </a:r>
          </a:p>
          <a:p>
            <a:pPr lvl="1"/>
            <a:r>
              <a:rPr lang="fr-FR" dirty="0"/>
              <a:t>3 </a:t>
            </a:r>
            <a:r>
              <a:rPr lang="fr-FR" dirty="0" err="1"/>
              <a:t>timers</a:t>
            </a:r>
            <a:endParaRPr lang="fr-FR" dirty="0"/>
          </a:p>
          <a:p>
            <a:pPr lvl="2"/>
            <a:r>
              <a:rPr lang="fr-FR" dirty="0" err="1"/>
              <a:t>timer</a:t>
            </a:r>
            <a:r>
              <a:rPr lang="fr-FR" dirty="0"/>
              <a:t> 0 </a:t>
            </a:r>
          </a:p>
          <a:p>
            <a:pPr lvl="3"/>
            <a:r>
              <a:rPr lang="fr-FR" dirty="0"/>
              <a:t>8 bits</a:t>
            </a:r>
          </a:p>
          <a:p>
            <a:pPr lvl="3"/>
            <a:r>
              <a:rPr lang="fr-FR" dirty="0"/>
              <a:t>utilisé par les fonctions </a:t>
            </a:r>
            <a:r>
              <a:rPr lang="fr-FR" dirty="0" err="1"/>
              <a:t>delay</a:t>
            </a:r>
            <a:r>
              <a:rPr lang="fr-FR" dirty="0"/>
              <a:t>(), </a:t>
            </a:r>
            <a:r>
              <a:rPr lang="fr-FR" dirty="0" err="1"/>
              <a:t>millis</a:t>
            </a:r>
            <a:r>
              <a:rPr lang="fr-FR" dirty="0"/>
              <a:t>() et micros()</a:t>
            </a:r>
          </a:p>
          <a:p>
            <a:pPr lvl="3"/>
            <a:r>
              <a:rPr lang="fr-FR" dirty="0" err="1"/>
              <a:t>pwm</a:t>
            </a:r>
            <a:r>
              <a:rPr lang="fr-FR" dirty="0"/>
              <a:t> sur 5 et 6</a:t>
            </a:r>
          </a:p>
          <a:p>
            <a:pPr lvl="2"/>
            <a:r>
              <a:rPr lang="fr-FR" dirty="0" err="1"/>
              <a:t>timer</a:t>
            </a:r>
            <a:r>
              <a:rPr lang="fr-FR" dirty="0"/>
              <a:t> 1</a:t>
            </a:r>
          </a:p>
          <a:p>
            <a:pPr lvl="3"/>
            <a:r>
              <a:rPr lang="fr-FR" dirty="0"/>
              <a:t>16 bits</a:t>
            </a:r>
          </a:p>
          <a:p>
            <a:pPr lvl="3"/>
            <a:r>
              <a:rPr lang="fr-FR" dirty="0"/>
              <a:t>utilisé par la lib </a:t>
            </a:r>
            <a:r>
              <a:rPr lang="fr-FR" dirty="0" err="1"/>
              <a:t>Servo</a:t>
            </a:r>
            <a:endParaRPr lang="fr-FR" dirty="0"/>
          </a:p>
          <a:p>
            <a:pPr lvl="3"/>
            <a:r>
              <a:rPr lang="fr-FR" dirty="0"/>
              <a:t>PWM sur 9 et 10</a:t>
            </a:r>
          </a:p>
          <a:p>
            <a:pPr lvl="2"/>
            <a:r>
              <a:rPr lang="fr-FR" dirty="0"/>
              <a:t>timer2</a:t>
            </a:r>
          </a:p>
          <a:p>
            <a:pPr lvl="3"/>
            <a:r>
              <a:rPr lang="fr-FR" dirty="0"/>
              <a:t>8 bits</a:t>
            </a:r>
          </a:p>
          <a:p>
            <a:pPr lvl="3"/>
            <a:r>
              <a:rPr lang="fr-FR" dirty="0"/>
              <a:t>utilisé par </a:t>
            </a:r>
            <a:r>
              <a:rPr lang="fr-FR" dirty="0" err="1"/>
              <a:t>tone</a:t>
            </a:r>
            <a:r>
              <a:rPr lang="fr-FR" dirty="0"/>
              <a:t>()</a:t>
            </a:r>
          </a:p>
          <a:p>
            <a:pPr lvl="3"/>
            <a:r>
              <a:rPr lang="fr-FR" dirty="0"/>
              <a:t>PWM sur 3 et 11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timer0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/>
              <a:t>Timer</a:t>
            </a:r>
            <a:r>
              <a:rPr lang="fr-FR" dirty="0"/>
              <a:t> 0</a:t>
            </a:r>
          </a:p>
          <a:p>
            <a:pPr lvl="1"/>
            <a:r>
              <a:rPr lang="fr-FR" dirty="0"/>
              <a:t>Ports PWM </a:t>
            </a:r>
          </a:p>
          <a:p>
            <a:pPr lvl="2"/>
            <a:r>
              <a:rPr lang="fr-FR" dirty="0"/>
              <a:t>OC0A</a:t>
            </a:r>
          </a:p>
          <a:p>
            <a:pPr lvl="2"/>
            <a:r>
              <a:rPr lang="fr-FR" dirty="0"/>
              <a:t>OC0B</a:t>
            </a:r>
          </a:p>
          <a:p>
            <a:r>
              <a:rPr lang="fr-FR" dirty="0" err="1"/>
              <a:t>Timer</a:t>
            </a:r>
            <a:r>
              <a:rPr lang="fr-FR" dirty="0"/>
              <a:t> 1</a:t>
            </a:r>
          </a:p>
          <a:p>
            <a:pPr lvl="1"/>
            <a:r>
              <a:rPr lang="fr-FR" dirty="0"/>
              <a:t>ports</a:t>
            </a:r>
          </a:p>
          <a:p>
            <a:pPr lvl="2"/>
            <a:r>
              <a:rPr lang="fr-FR" dirty="0"/>
              <a:t>OC1A</a:t>
            </a:r>
          </a:p>
          <a:p>
            <a:pPr lvl="2"/>
            <a:r>
              <a:rPr lang="fr-FR" dirty="0"/>
              <a:t>OC1B</a:t>
            </a:r>
          </a:p>
          <a:p>
            <a:r>
              <a:rPr lang="fr-FR" dirty="0" err="1"/>
              <a:t>Timer</a:t>
            </a:r>
            <a:r>
              <a:rPr lang="fr-FR" dirty="0"/>
              <a:t> 2</a:t>
            </a:r>
          </a:p>
          <a:p>
            <a:pPr lvl="1"/>
            <a:r>
              <a:rPr lang="fr-FR" dirty="0"/>
              <a:t>ports </a:t>
            </a:r>
          </a:p>
          <a:p>
            <a:pPr lvl="2"/>
            <a:r>
              <a:rPr lang="fr-FR" dirty="0"/>
              <a:t>0C2A</a:t>
            </a:r>
          </a:p>
          <a:p>
            <a:pPr lvl="2"/>
            <a:r>
              <a:rPr lang="fr-FR" dirty="0"/>
              <a:t>OC2B</a:t>
            </a:r>
          </a:p>
        </p:txBody>
      </p:sp>
      <p:pic>
        <p:nvPicPr>
          <p:cNvPr id="194562" name="Picture 2" descr="RÃ©sultat de recherche d'images pour &quot;atmega 328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1571612"/>
            <a:ext cx="5750674" cy="4124329"/>
          </a:xfrm>
          <a:prstGeom prst="rect">
            <a:avLst/>
          </a:prstGeom>
          <a:noFill/>
        </p:spPr>
      </p:pic>
      <p:cxnSp>
        <p:nvCxnSpPr>
          <p:cNvPr id="6" name="Connecteur droit 5"/>
          <p:cNvCxnSpPr/>
          <p:nvPr/>
        </p:nvCxnSpPr>
        <p:spPr>
          <a:xfrm>
            <a:off x="3857620" y="3286124"/>
            <a:ext cx="500066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7500958" y="4929198"/>
            <a:ext cx="500066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7072330" y="5429264"/>
            <a:ext cx="500066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7358082" y="5143512"/>
            <a:ext cx="500066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857620" y="4929198"/>
            <a:ext cx="500066" cy="158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4000496" y="4714884"/>
            <a:ext cx="500066" cy="158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timer</a:t>
            </a:r>
            <a:r>
              <a:rPr lang="fr-FR" dirty="0"/>
              <a:t> &amp; </a:t>
            </a:r>
            <a:r>
              <a:rPr lang="fr-FR" dirty="0" err="1"/>
              <a:t>pwm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  <a:p>
            <a:endParaRPr lang="fr-FR" dirty="0"/>
          </a:p>
          <a:p>
            <a:pPr lvl="1"/>
            <a:r>
              <a:rPr lang="fr-FR" dirty="0"/>
              <a:t>https://www.locoduino.org/spip.php?article119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32u4</a:t>
            </a:r>
          </a:p>
        </p:txBody>
      </p:sp>
      <p:pic>
        <p:nvPicPr>
          <p:cNvPr id="2129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85750" y="1187822"/>
            <a:ext cx="6215063" cy="519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1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fr-FR" sz="3200" dirty="0"/>
          </a:p>
          <a:p>
            <a:pPr algn="ctr">
              <a:buNone/>
            </a:pPr>
            <a:r>
              <a:rPr lang="fr-FR" sz="3200" dirty="0"/>
              <a:t>Bien plus complet que le 328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4810" y="4500570"/>
            <a:ext cx="642942" cy="571504"/>
          </a:xfrm>
          <a:prstGeom prst="rect">
            <a:avLst/>
          </a:prstGeom>
          <a:solidFill>
            <a:srgbClr val="4F81BD">
              <a:alpha val="1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endCxn id="15" idx="3"/>
          </p:cNvCxnSpPr>
          <p:nvPr/>
        </p:nvCxnSpPr>
        <p:spPr>
          <a:xfrm rot="10800000">
            <a:off x="4857752" y="4786322"/>
            <a:ext cx="2571768" cy="3571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Étoile à 24 branches 17"/>
          <p:cNvSpPr/>
          <p:nvPr/>
        </p:nvSpPr>
        <p:spPr>
          <a:xfrm>
            <a:off x="6786578" y="4286256"/>
            <a:ext cx="2071670" cy="1928802"/>
          </a:xfrm>
          <a:prstGeom prst="star2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Présence native de l'</a:t>
            </a:r>
            <a:r>
              <a:rPr lang="fr-FR" dirty="0" err="1"/>
              <a:t>usb</a:t>
            </a:r>
            <a:r>
              <a:rPr lang="fr-FR" dirty="0"/>
              <a:t> 2.0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interruption matérielles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Sur le UNO </a:t>
            </a:r>
          </a:p>
          <a:p>
            <a:pPr lvl="1"/>
            <a:r>
              <a:rPr lang="fr-FR" dirty="0"/>
              <a:t>2 ports d'interruption matériels</a:t>
            </a:r>
          </a:p>
          <a:p>
            <a:pPr lvl="2"/>
            <a:r>
              <a:rPr lang="fr-FR" dirty="0"/>
              <a:t>D2 et D3</a:t>
            </a:r>
          </a:p>
          <a:p>
            <a:endParaRPr lang="fr-FR" dirty="0"/>
          </a:p>
          <a:p>
            <a:r>
              <a:rPr lang="fr-FR" dirty="0"/>
              <a:t>Interruption sur les états (</a:t>
            </a:r>
            <a:r>
              <a:rPr lang="fr-FR" i="1" dirty="0"/>
              <a:t>mode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vers haut </a:t>
            </a:r>
            <a:r>
              <a:rPr lang="fr-FR" b="1" i="1" dirty="0"/>
              <a:t>RISING</a:t>
            </a:r>
          </a:p>
          <a:p>
            <a:pPr lvl="2"/>
            <a:r>
              <a:rPr lang="fr-FR" dirty="0"/>
              <a:t>vers bas </a:t>
            </a:r>
            <a:r>
              <a:rPr lang="fr-FR" b="1" i="1" dirty="0"/>
              <a:t>FALLING</a:t>
            </a:r>
          </a:p>
          <a:p>
            <a:pPr lvl="2"/>
            <a:r>
              <a:rPr lang="fr-FR" dirty="0"/>
              <a:t>changement d'état </a:t>
            </a:r>
            <a:r>
              <a:rPr lang="fr-FR" b="1" i="1" dirty="0"/>
              <a:t>CHANGE</a:t>
            </a:r>
          </a:p>
          <a:p>
            <a:pPr lvl="2"/>
            <a:r>
              <a:rPr lang="fr-FR" dirty="0"/>
              <a:t>tant que niveau bas</a:t>
            </a:r>
            <a:r>
              <a:rPr lang="fr-FR" i="1" dirty="0"/>
              <a:t> </a:t>
            </a:r>
            <a:r>
              <a:rPr lang="fr-FR" b="1" i="1" dirty="0"/>
              <a:t>LOW</a:t>
            </a:r>
          </a:p>
          <a:p>
            <a:pPr lvl="2"/>
            <a:r>
              <a:rPr lang="fr-FR" i="1" dirty="0"/>
              <a:t>tant que niveau haut </a:t>
            </a:r>
            <a:r>
              <a:rPr lang="fr-FR" b="1" i="1" dirty="0"/>
              <a:t>HIGH *</a:t>
            </a:r>
          </a:p>
          <a:p>
            <a:endParaRPr lang="fr-FR" dirty="0"/>
          </a:p>
          <a:p>
            <a:r>
              <a:rPr lang="fr-FR" dirty="0"/>
              <a:t>Attacher des fonctions au interruptions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attachInterrupt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(pin, </a:t>
            </a:r>
            <a:r>
              <a:rPr lang="fr-FR" dirty="0" err="1">
                <a:solidFill>
                  <a:srgbClr val="B7B8B9"/>
                </a:solidFill>
                <a:latin typeface="Consolas"/>
              </a:rPr>
              <a:t>functionName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, mode);</a:t>
            </a:r>
          </a:p>
          <a:p>
            <a:endParaRPr lang="fr-FR" dirty="0"/>
          </a:p>
          <a:p>
            <a:r>
              <a:rPr lang="fr-FR" dirty="0"/>
              <a:t>Détacher une interruptions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detachInterrupt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(pin);</a:t>
            </a:r>
            <a:endParaRPr lang="fr-FR" dirty="0"/>
          </a:p>
          <a:p>
            <a:endParaRPr lang="fr-FR" b="0" dirty="0">
              <a:solidFill>
                <a:srgbClr val="B7B8B9"/>
              </a:solidFill>
              <a:latin typeface="Consolas"/>
            </a:endParaRPr>
          </a:p>
        </p:txBody>
      </p:sp>
      <p:sp>
        <p:nvSpPr>
          <p:cNvPr id="4" name="Étoile à 12 branches 3"/>
          <p:cNvSpPr/>
          <p:nvPr/>
        </p:nvSpPr>
        <p:spPr>
          <a:xfrm>
            <a:off x="5643570" y="1857364"/>
            <a:ext cx="2857520" cy="1714512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/>
              <a:t>*</a:t>
            </a:r>
            <a:r>
              <a:rPr lang="fr-FR" dirty="0"/>
              <a:t>HIGH seulement sur les cartes  Due, </a:t>
            </a:r>
            <a:r>
              <a:rPr lang="fr-FR" dirty="0" err="1"/>
              <a:t>Zero</a:t>
            </a:r>
            <a:r>
              <a:rPr lang="fr-FR" dirty="0"/>
              <a:t> and MKR1000 </a:t>
            </a:r>
            <a:endParaRPr lang="fr-FR" b="1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interruption matérielles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interruptions peuvent toutes être mise en sommeil et réveiller pour l'exécution de taches critique ne pouvant être interrompus </a:t>
            </a:r>
          </a:p>
          <a:p>
            <a:endParaRPr lang="fr-FR" dirty="0"/>
          </a:p>
          <a:p>
            <a:pPr lvl="1"/>
            <a:r>
              <a:rPr lang="fr-FR" dirty="0"/>
              <a:t>Désactiver toutes les interruptions 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noInterrupts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Réactiver les interruptions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interrupts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pPr lvl="2"/>
            <a:endParaRPr lang="fr-FR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vecteurs d’interruption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Conception évènementiel matériel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dirty="0" err="1"/>
              <a:t>timers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Fabriquez vos modules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r>
              <a:rPr lang="fr-FR" dirty="0"/>
              <a:t>La création de modules / </a:t>
            </a:r>
            <a:r>
              <a:rPr lang="fr-FR" dirty="0" err="1"/>
              <a:t>shield</a:t>
            </a:r>
            <a:endParaRPr lang="fr-FR" dirty="0"/>
          </a:p>
          <a:p>
            <a:pPr lvl="1"/>
            <a:r>
              <a:rPr lang="fr-FR" dirty="0"/>
              <a:t>La confection de carte</a:t>
            </a:r>
          </a:p>
          <a:p>
            <a:pPr lvl="1"/>
            <a:r>
              <a:rPr lang="fr-FR" dirty="0"/>
              <a:t>Le routage</a:t>
            </a:r>
          </a:p>
          <a:p>
            <a:pPr lvl="1"/>
            <a:r>
              <a:rPr lang="fr-FR" dirty="0"/>
              <a:t>La gravure de carte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1.Préparer un projet 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Lister les besoins d'informations</a:t>
            </a:r>
          </a:p>
          <a:p>
            <a:pPr lvl="2"/>
            <a:r>
              <a:rPr lang="fr-FR" dirty="0"/>
              <a:t>Nomenclature capteurs</a:t>
            </a:r>
          </a:p>
          <a:p>
            <a:endParaRPr lang="fr-FR" dirty="0"/>
          </a:p>
          <a:p>
            <a:r>
              <a:rPr lang="fr-FR" dirty="0"/>
              <a:t>Lister les besoin d'actions</a:t>
            </a:r>
          </a:p>
          <a:p>
            <a:pPr lvl="2"/>
            <a:r>
              <a:rPr lang="fr-FR" dirty="0"/>
              <a:t>Nomenclature relais, électrovannes, </a:t>
            </a:r>
            <a:r>
              <a:rPr lang="fr-FR" dirty="0" err="1"/>
              <a:t>servos</a:t>
            </a:r>
            <a:r>
              <a:rPr lang="fr-FR" dirty="0"/>
              <a:t>, moteurs</a:t>
            </a:r>
            <a:r>
              <a:rPr lang="fr-FR" sz="1800" dirty="0"/>
              <a:t>,…</a:t>
            </a:r>
            <a:endParaRPr lang="fr-FR" dirty="0"/>
          </a:p>
          <a:p>
            <a:endParaRPr lang="fr-FR" dirty="0"/>
          </a:p>
          <a:p>
            <a:r>
              <a:rPr lang="fr-FR" dirty="0"/>
              <a:t>Lister les modes de communication</a:t>
            </a:r>
          </a:p>
          <a:p>
            <a:pPr lvl="2"/>
            <a:r>
              <a:rPr lang="fr-FR" dirty="0"/>
              <a:t>nomenclature </a:t>
            </a:r>
          </a:p>
          <a:p>
            <a:pPr lvl="3"/>
            <a:r>
              <a:rPr lang="fr-FR" dirty="0"/>
              <a:t>écrans </a:t>
            </a:r>
            <a:r>
              <a:rPr lang="fr-FR" dirty="0" err="1"/>
              <a:t>lcd</a:t>
            </a:r>
            <a:r>
              <a:rPr lang="fr-FR" dirty="0"/>
              <a:t> ou </a:t>
            </a:r>
            <a:r>
              <a:rPr lang="fr-FR" dirty="0" err="1"/>
              <a:t>tft</a:t>
            </a:r>
            <a:r>
              <a:rPr lang="fr-FR" dirty="0"/>
              <a:t> </a:t>
            </a:r>
          </a:p>
          <a:p>
            <a:pPr lvl="3"/>
            <a:r>
              <a:rPr lang="fr-FR" dirty="0"/>
              <a:t>claviers, interface de saisie</a:t>
            </a:r>
          </a:p>
          <a:p>
            <a:pPr lvl="3"/>
            <a:r>
              <a:rPr lang="fr-FR" dirty="0"/>
              <a:t>interfaces </a:t>
            </a:r>
            <a:r>
              <a:rPr lang="fr-FR" dirty="0" err="1"/>
              <a:t>reseaux</a:t>
            </a:r>
            <a:r>
              <a:rPr lang="fr-FR" dirty="0"/>
              <a:t> rj45 ou wifi, </a:t>
            </a:r>
            <a:r>
              <a:rPr lang="fr-FR" dirty="0" err="1"/>
              <a:t>rf</a:t>
            </a:r>
            <a:r>
              <a:rPr lang="fr-FR" dirty="0"/>
              <a:t>, …</a:t>
            </a:r>
          </a:p>
          <a:p>
            <a:endParaRPr lang="fr-FR" dirty="0"/>
          </a:p>
          <a:p>
            <a:r>
              <a:rPr lang="fr-FR" dirty="0"/>
              <a:t>Apprécier les distances </a:t>
            </a:r>
          </a:p>
          <a:p>
            <a:pPr lvl="2"/>
            <a:r>
              <a:rPr lang="fr-FR" dirty="0"/>
              <a:t>nécessité de communication entre les modules ex :IR, wifi, nrf24l01, RJ45 ,…</a:t>
            </a:r>
          </a:p>
          <a:p>
            <a:pPr lvl="2"/>
            <a:r>
              <a:rPr lang="fr-FR" dirty="0"/>
              <a:t>gestion des alimentation des modules autonomes </a:t>
            </a:r>
          </a:p>
          <a:p>
            <a:endParaRPr lang="fr-FR" dirty="0"/>
          </a:p>
          <a:p>
            <a:r>
              <a:rPr lang="fr-FR" dirty="0"/>
              <a:t>Dimensionner le processeur</a:t>
            </a:r>
          </a:p>
          <a:p>
            <a:pPr lvl="2"/>
            <a:r>
              <a:rPr lang="fr-FR" dirty="0"/>
              <a:t>En fonction du nombre d'entrées sorties nécessaire </a:t>
            </a:r>
          </a:p>
          <a:p>
            <a:pPr lvl="2"/>
            <a:r>
              <a:rPr lang="fr-FR" dirty="0"/>
              <a:t>En fonction de certaines fonctionnalité de la carte (ex </a:t>
            </a:r>
            <a:r>
              <a:rPr lang="fr-FR" dirty="0" err="1"/>
              <a:t>usb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En fonction de la taille de la flash et de la SRAM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Schématique / Assemblage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Schématique  et assemblage virtuel sous </a:t>
            </a:r>
            <a:r>
              <a:rPr lang="fr-FR" dirty="0" err="1"/>
              <a:t>fritzing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ou sur </a:t>
            </a:r>
            <a:r>
              <a:rPr lang="fr-FR" dirty="0" err="1"/>
              <a:t>shield</a:t>
            </a:r>
            <a:r>
              <a:rPr lang="fr-FR" dirty="0"/>
              <a:t> on empile</a:t>
            </a:r>
          </a:p>
          <a:p>
            <a:pPr lvl="2"/>
            <a:r>
              <a:rPr lang="fr-FR" dirty="0"/>
              <a:t>attention aux câbles select des </a:t>
            </a:r>
            <a:r>
              <a:rPr lang="fr-FR" dirty="0" err="1"/>
              <a:t>shield</a:t>
            </a:r>
            <a:endParaRPr lang="fr-FR" dirty="0"/>
          </a:p>
          <a:p>
            <a:pPr lvl="2"/>
            <a:r>
              <a:rPr lang="fr-FR" dirty="0"/>
              <a:t>Brancher et coder</a:t>
            </a:r>
          </a:p>
          <a:p>
            <a:pPr lvl="2"/>
            <a:endParaRPr lang="fr-FR" dirty="0"/>
          </a:p>
          <a:p>
            <a:r>
              <a:rPr lang="fr-FR" dirty="0"/>
              <a:t>ou sur </a:t>
            </a:r>
            <a:r>
              <a:rPr lang="fr-FR" dirty="0" err="1"/>
              <a:t>breadboard</a:t>
            </a:r>
            <a:r>
              <a:rPr lang="fr-FR" dirty="0"/>
              <a:t> on câble</a:t>
            </a:r>
          </a:p>
          <a:p>
            <a:pPr lvl="2"/>
            <a:r>
              <a:rPr lang="fr-FR" dirty="0"/>
              <a:t>bien vérifier avant de brancher </a:t>
            </a:r>
          </a:p>
          <a:p>
            <a:pPr lvl="2"/>
            <a:r>
              <a:rPr lang="fr-FR" dirty="0"/>
              <a:t>plus pratique pour porter sur une nouvelle </a:t>
            </a:r>
            <a:r>
              <a:rPr lang="fr-FR" dirty="0" err="1"/>
              <a:t>shield</a:t>
            </a:r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brancher et coder…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 . Router une </a:t>
            </a:r>
            <a:r>
              <a:rPr lang="fr-FR" dirty="0" err="1"/>
              <a:t>shield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Router = relier les modules sur une carte pour l'imprimer par la suite</a:t>
            </a:r>
          </a:p>
          <a:p>
            <a:endParaRPr lang="fr-FR" dirty="0"/>
          </a:p>
          <a:p>
            <a:r>
              <a:rPr lang="fr-FR" dirty="0" err="1"/>
              <a:t>fritzing</a:t>
            </a:r>
            <a:r>
              <a:rPr lang="fr-FR" dirty="0"/>
              <a:t> contient</a:t>
            </a:r>
          </a:p>
          <a:p>
            <a:pPr lvl="2"/>
            <a:r>
              <a:rPr lang="fr-FR" dirty="0"/>
              <a:t>des modèles d'empreintes pour les </a:t>
            </a:r>
            <a:r>
              <a:rPr lang="fr-FR" dirty="0" err="1"/>
              <a:t>arduinos</a:t>
            </a:r>
            <a:endParaRPr lang="fr-FR" dirty="0"/>
          </a:p>
          <a:p>
            <a:pPr lvl="2"/>
            <a:r>
              <a:rPr lang="fr-FR" dirty="0"/>
              <a:t>des modèles d'empreintes de modules</a:t>
            </a:r>
          </a:p>
          <a:p>
            <a:pPr lvl="2"/>
            <a:r>
              <a:rPr lang="fr-FR" dirty="0"/>
              <a:t>Un service d'impression de carte jusqu'à 2 couches a l'unité</a:t>
            </a:r>
          </a:p>
          <a:p>
            <a:pPr lvl="2"/>
            <a:r>
              <a:rPr lang="fr-FR" dirty="0"/>
              <a:t>Un module d'export GERBER pour les couches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Impression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JLCPCB</a:t>
            </a:r>
          </a:p>
          <a:p>
            <a:pPr lvl="1"/>
            <a:r>
              <a:rPr lang="fr-FR" dirty="0"/>
              <a:t>pas cher</a:t>
            </a:r>
          </a:p>
          <a:p>
            <a:pPr lvl="1"/>
            <a:r>
              <a:rPr lang="fr-FR" dirty="0"/>
              <a:t>rapide</a:t>
            </a:r>
          </a:p>
          <a:p>
            <a:pPr lvl="1"/>
            <a:endParaRPr lang="fr-FR" dirty="0"/>
          </a:p>
          <a:p>
            <a:r>
              <a:rPr lang="fr-FR" dirty="0" err="1"/>
              <a:t>AllPCB</a:t>
            </a:r>
            <a:endParaRPr lang="fr-FR" dirty="0"/>
          </a:p>
          <a:p>
            <a:pPr lvl="1"/>
            <a:r>
              <a:rPr lang="fr-FR" dirty="0"/>
              <a:t>pas cher </a:t>
            </a:r>
          </a:p>
          <a:p>
            <a:endParaRPr lang="fr-FR" dirty="0"/>
          </a:p>
          <a:p>
            <a:r>
              <a:rPr lang="fr-FR" dirty="0"/>
              <a:t>Impression Maison </a:t>
            </a:r>
          </a:p>
          <a:p>
            <a:pPr lvl="1"/>
            <a:r>
              <a:rPr lang="fr-FR" dirty="0"/>
              <a:t>Technique imprimante laser &amp; fer a repasser</a:t>
            </a:r>
          </a:p>
          <a:p>
            <a:pPr lvl="1"/>
            <a:r>
              <a:rPr lang="fr-FR" dirty="0"/>
              <a:t>chlorure de fer &amp; étamage à froid</a:t>
            </a:r>
          </a:p>
          <a:p>
            <a:pPr lvl="1"/>
            <a:r>
              <a:rPr lang="fr-FR" dirty="0"/>
              <a:t>Multicouche difficile a mettre en œuvre </a:t>
            </a:r>
          </a:p>
        </p:txBody>
      </p:sp>
      <p:pic>
        <p:nvPicPr>
          <p:cNvPr id="214018" name="Picture 2" descr="RÃ©sultat de recherche d'images pour &quot;fer a repasser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4749" y="1785926"/>
            <a:ext cx="3649251" cy="27384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La création de modules / </a:t>
            </a:r>
            <a:r>
              <a:rPr lang="fr-FR" dirty="0" err="1"/>
              <a:t>shield</a:t>
            </a:r>
            <a:endParaRPr lang="fr-FR" dirty="0"/>
          </a:p>
          <a:p>
            <a:pPr lvl="1"/>
            <a:r>
              <a:rPr lang="fr-FR" dirty="0"/>
              <a:t>La confection de carte</a:t>
            </a:r>
          </a:p>
          <a:p>
            <a:pPr lvl="1"/>
            <a:r>
              <a:rPr lang="fr-FR" dirty="0"/>
              <a:t>Le routage</a:t>
            </a:r>
          </a:p>
          <a:p>
            <a:pPr lvl="1"/>
            <a:r>
              <a:rPr lang="fr-FR" dirty="0"/>
              <a:t>La gravure de carte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Atmega32u4 </a:t>
            </a:r>
            <a:r>
              <a:rPr lang="fr-FR" dirty="0" err="1"/>
              <a:t>pinout</a:t>
            </a:r>
            <a:r>
              <a:rPr lang="fr-FR" dirty="0"/>
              <a:t> TQFP</a:t>
            </a:r>
          </a:p>
        </p:txBody>
      </p:sp>
      <p:pic>
        <p:nvPicPr>
          <p:cNvPr id="1026" name="Picture 2" descr="RÃ©sultat de recherche d'images pour &quot;32u4 pinout&quot;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285750" y="1588048"/>
            <a:ext cx="6215063" cy="4396279"/>
          </a:xfrm>
          <a:prstGeom prst="rect">
            <a:avLst/>
          </a:prstGeom>
          <a:noFill/>
        </p:spPr>
      </p:pic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fr-FR" dirty="0"/>
          </a:p>
          <a:p>
            <a:r>
              <a:rPr lang="fr-FR" dirty="0"/>
              <a:t>Proche du ATMEGE328</a:t>
            </a:r>
          </a:p>
          <a:p>
            <a:endParaRPr lang="fr-FR" dirty="0"/>
          </a:p>
          <a:p>
            <a:r>
              <a:rPr lang="fr-FR" dirty="0"/>
              <a:t>Nouvelle </a:t>
            </a:r>
            <a:r>
              <a:rPr lang="fr-FR" dirty="0" err="1"/>
              <a:t>generation</a:t>
            </a:r>
            <a:endParaRPr lang="fr-FR" dirty="0"/>
          </a:p>
          <a:p>
            <a:endParaRPr lang="fr-FR" dirty="0"/>
          </a:p>
          <a:p>
            <a:r>
              <a:rPr lang="fr-FR" dirty="0"/>
              <a:t>Prise en charge USB en </a:t>
            </a:r>
            <a:r>
              <a:rPr lang="fr-FR" dirty="0" err="1"/>
              <a:t>entree</a:t>
            </a:r>
            <a:endParaRPr lang="fr-FR" dirty="0"/>
          </a:p>
          <a:p>
            <a:endParaRPr lang="fr-FR" dirty="0"/>
          </a:p>
          <a:p>
            <a:r>
              <a:rPr lang="fr-FR" dirty="0"/>
              <a:t>Supporte le mode périphérique </a:t>
            </a:r>
            <a:r>
              <a:rPr lang="el-GR" sz="2800" b="1" dirty="0"/>
              <a:t>λ</a:t>
            </a:r>
            <a:r>
              <a:rPr lang="fr-FR" dirty="0"/>
              <a:t> pour PC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Assembleur AVR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partie, nous allons aborder :</a:t>
            </a:r>
          </a:p>
          <a:p>
            <a:pPr lvl="1"/>
            <a:r>
              <a:rPr lang="fr-FR" dirty="0"/>
              <a:t>Les registres Arduino </a:t>
            </a:r>
          </a:p>
          <a:p>
            <a:pPr lvl="1"/>
            <a:r>
              <a:rPr lang="fr-FR" dirty="0" err="1"/>
              <a:t>Atmel</a:t>
            </a:r>
            <a:r>
              <a:rPr lang="fr-FR" dirty="0"/>
              <a:t> studio</a:t>
            </a:r>
          </a:p>
          <a:p>
            <a:pPr lvl="1"/>
            <a:r>
              <a:rPr lang="fr-FR" dirty="0"/>
              <a:t>Le boot loader</a:t>
            </a:r>
          </a:p>
          <a:p>
            <a:pPr lvl="1"/>
            <a:r>
              <a:rPr lang="fr-FR" dirty="0"/>
              <a:t>L’assembleur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Langage assembleur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Intégration de segment de code avec </a:t>
            </a:r>
            <a:r>
              <a:rPr lang="fr-FR" dirty="0" err="1"/>
              <a:t>asm.h</a:t>
            </a:r>
            <a:r>
              <a:rPr lang="fr-FR" dirty="0"/>
              <a:t> dans un programme </a:t>
            </a:r>
            <a:r>
              <a:rPr lang="fr-FR" dirty="0" err="1"/>
              <a:t>ino</a:t>
            </a:r>
            <a:endParaRPr lang="fr-FR" dirty="0"/>
          </a:p>
          <a:p>
            <a:pPr lvl="2"/>
            <a:r>
              <a:rPr lang="fr-FR" dirty="0"/>
              <a:t>Interrogation de registre, </a:t>
            </a:r>
            <a:r>
              <a:rPr lang="fr-FR" dirty="0" err="1"/>
              <a:t>modiffication</a:t>
            </a:r>
            <a:r>
              <a:rPr lang="fr-FR" dirty="0"/>
              <a:t> de registre</a:t>
            </a:r>
          </a:p>
          <a:p>
            <a:pPr lvl="2"/>
            <a:endParaRPr lang="fr-FR" dirty="0"/>
          </a:p>
          <a:p>
            <a:r>
              <a:rPr lang="fr-FR" dirty="0"/>
              <a:t>Ou Pas besoin de bootloader </a:t>
            </a:r>
            <a:r>
              <a:rPr lang="fr-FR" dirty="0" err="1"/>
              <a:t>arduino</a:t>
            </a:r>
            <a:r>
              <a:rPr lang="fr-FR" dirty="0"/>
              <a:t> , </a:t>
            </a:r>
            <a:r>
              <a:rPr lang="fr-FR" i="1" dirty="0" err="1"/>
              <a:t>make</a:t>
            </a:r>
            <a:r>
              <a:rPr lang="fr-FR" i="1" dirty="0"/>
              <a:t> </a:t>
            </a:r>
            <a:r>
              <a:rPr lang="fr-FR" i="1" dirty="0" err="1"/>
              <a:t>your</a:t>
            </a:r>
            <a:r>
              <a:rPr lang="fr-FR" i="1" dirty="0"/>
              <a:t> </a:t>
            </a:r>
            <a:r>
              <a:rPr lang="fr-FR" i="1" dirty="0" err="1"/>
              <a:t>own</a:t>
            </a:r>
            <a:endParaRPr lang="fr-FR" i="1" dirty="0"/>
          </a:p>
          <a:p>
            <a:endParaRPr lang="fr-FR" dirty="0"/>
          </a:p>
          <a:p>
            <a:r>
              <a:rPr lang="fr-FR" dirty="0"/>
              <a:t>interprétation du code binaire</a:t>
            </a:r>
          </a:p>
          <a:p>
            <a:endParaRPr lang="fr-FR" dirty="0"/>
          </a:p>
          <a:p>
            <a:r>
              <a:rPr lang="fr-FR" dirty="0"/>
              <a:t>Ecriture au plus proche de la puce</a:t>
            </a:r>
          </a:p>
          <a:p>
            <a:endParaRPr lang="fr-FR" dirty="0"/>
          </a:p>
          <a:p>
            <a:pPr lvl="1"/>
            <a:r>
              <a:rPr lang="fr-FR" dirty="0"/>
              <a:t>Un ensemble d'instructions machine</a:t>
            </a:r>
          </a:p>
          <a:p>
            <a:endParaRPr lang="fr-FR" dirty="0"/>
          </a:p>
          <a:p>
            <a:pPr lvl="1"/>
            <a:r>
              <a:rPr lang="fr-FR" dirty="0"/>
              <a:t>un ensemble de registres pour les datas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94EB3-179B-4964-903D-12EBAB6C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les registres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BBB767-0AD1-4DFE-A0A4-0AF0483B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Necessite</a:t>
            </a:r>
            <a:r>
              <a:rPr lang="fr-FR" dirty="0"/>
              <a:t> </a:t>
            </a:r>
            <a:r>
              <a:rPr lang="fr-FR" i="1" dirty="0">
                <a:solidFill>
                  <a:schemeClr val="accent3">
                    <a:lumMod val="75000"/>
                  </a:schemeClr>
                </a:solidFill>
              </a:rPr>
              <a:t>#</a:t>
            </a:r>
            <a:r>
              <a:rPr lang="fr-FR" i="1" dirty="0" err="1">
                <a:solidFill>
                  <a:schemeClr val="accent3">
                    <a:lumMod val="75000"/>
                  </a:schemeClr>
                </a:solidFill>
              </a:rPr>
              <a:t>include</a:t>
            </a:r>
            <a:r>
              <a:rPr lang="fr-FR" i="1" dirty="0">
                <a:solidFill>
                  <a:schemeClr val="accent3">
                    <a:lumMod val="75000"/>
                  </a:schemeClr>
                </a:solidFill>
              </a:rPr>
              <a:t> &lt;</a:t>
            </a:r>
            <a:r>
              <a:rPr lang="fr-FR" i="1" dirty="0" err="1">
                <a:solidFill>
                  <a:schemeClr val="accent3">
                    <a:lumMod val="75000"/>
                  </a:schemeClr>
                </a:solidFill>
              </a:rPr>
              <a:t>avr</a:t>
            </a:r>
            <a:r>
              <a:rPr lang="fr-FR" i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fr-FR" i="1" dirty="0" err="1">
                <a:solidFill>
                  <a:schemeClr val="accent3">
                    <a:lumMod val="75000"/>
                  </a:schemeClr>
                </a:solidFill>
              </a:rPr>
              <a:t>io.h</a:t>
            </a:r>
            <a:r>
              <a:rPr lang="fr-FR" i="1" dirty="0">
                <a:solidFill>
                  <a:schemeClr val="accent3">
                    <a:lumMod val="75000"/>
                  </a:schemeClr>
                </a:solidFill>
              </a:rPr>
              <a:t>&gt;</a:t>
            </a:r>
          </a:p>
          <a:p>
            <a:endParaRPr lang="fr-FR" i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dirty="0"/>
              <a:t>Affectation d'une valeur dans un registre :</a:t>
            </a:r>
          </a:p>
          <a:p>
            <a:pPr marL="1371600" lvl="3" indent="0">
              <a:buNone/>
            </a:pPr>
            <a:r>
              <a:rPr lang="fr-FR" dirty="0"/>
              <a:t>PORTB = val;</a:t>
            </a:r>
          </a:p>
          <a:p>
            <a:pPr lvl="2"/>
            <a:r>
              <a:rPr lang="fr-FR" dirty="0"/>
              <a:t>Utilisation forte des bits, flags et masques</a:t>
            </a:r>
          </a:p>
          <a:p>
            <a:pPr marL="1371600" lvl="3" indent="0">
              <a:buNone/>
            </a:pPr>
            <a:r>
              <a:rPr lang="fr-FR" dirty="0"/>
              <a:t>PORTB = (B1001|PORTB);</a:t>
            </a:r>
          </a:p>
          <a:p>
            <a:pPr marL="1371600" lvl="3" indent="0">
              <a:buNone/>
            </a:pPr>
            <a:endParaRPr lang="fr-FR" dirty="0"/>
          </a:p>
          <a:p>
            <a:r>
              <a:rPr lang="fr-FR" dirty="0"/>
              <a:t>Des lots de GPIO </a:t>
            </a:r>
            <a:r>
              <a:rPr lang="fr-FR" dirty="0" err="1"/>
              <a:t>arduino</a:t>
            </a:r>
            <a:r>
              <a:rPr lang="fr-FR" dirty="0"/>
              <a:t> sont accessibles par registre</a:t>
            </a:r>
          </a:p>
          <a:p>
            <a:pPr lvl="4"/>
            <a:r>
              <a:rPr lang="fr-FR" dirty="0"/>
              <a:t>Port B (broches numériques de 8 to 13)</a:t>
            </a:r>
          </a:p>
          <a:p>
            <a:pPr lvl="4"/>
            <a:r>
              <a:rPr lang="fr-FR" dirty="0"/>
              <a:t>Port C (broches analogiques/numériques)</a:t>
            </a:r>
          </a:p>
          <a:p>
            <a:pPr lvl="4"/>
            <a:r>
              <a:rPr lang="fr-FR" dirty="0"/>
              <a:t>Port D (broches numériques 0 to 7)</a:t>
            </a:r>
          </a:p>
        </p:txBody>
      </p:sp>
    </p:spTree>
    <p:extLst>
      <p:ext uri="{BB962C8B-B14F-4D97-AF65-F5344CB8AC3E}">
        <p14:creationId xmlns:p14="http://schemas.microsoft.com/office/powerpoint/2010/main" val="48057227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90E68-BBCD-4271-ADC7-294F1E83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Bootloader ou pas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322737-CB6F-4D5A-8F5B-5E9EFE5E6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Bootloader démarre votre code et gère setup et </a:t>
            </a:r>
            <a:r>
              <a:rPr lang="fr-FR" dirty="0" err="1"/>
              <a:t>loop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Atmel</a:t>
            </a:r>
            <a:r>
              <a:rPr lang="fr-FR" dirty="0"/>
              <a:t> studio </a:t>
            </a:r>
          </a:p>
          <a:p>
            <a:pPr lvl="2"/>
            <a:r>
              <a:rPr lang="fr-FR" dirty="0"/>
              <a:t>Flasher votre bootloader</a:t>
            </a:r>
          </a:p>
          <a:p>
            <a:pPr lvl="2"/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6E8BB4-C496-463E-95CC-6CA3724C29D3}"/>
              </a:ext>
            </a:extLst>
          </p:cNvPr>
          <p:cNvSpPr/>
          <p:nvPr/>
        </p:nvSpPr>
        <p:spPr>
          <a:xfrm>
            <a:off x="2286000" y="42948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3"/>
              </a:rPr>
              <a:t>http://www.vorobotics.com/wiki/index.php?title=Arduino_sans_bootloader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262556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avons aborder :</a:t>
            </a:r>
          </a:p>
          <a:p>
            <a:pPr lvl="1"/>
            <a:r>
              <a:rPr lang="fr-FR" dirty="0"/>
              <a:t>Les registres Arduino </a:t>
            </a:r>
          </a:p>
          <a:p>
            <a:pPr lvl="1"/>
            <a:r>
              <a:rPr lang="fr-FR" dirty="0" err="1"/>
              <a:t>Atmel</a:t>
            </a:r>
            <a:r>
              <a:rPr lang="fr-FR" dirty="0"/>
              <a:t> studio</a:t>
            </a:r>
          </a:p>
          <a:p>
            <a:pPr lvl="1"/>
            <a:r>
              <a:rPr lang="fr-FR" dirty="0"/>
              <a:t>Le boot loader</a:t>
            </a:r>
          </a:p>
          <a:p>
            <a:pPr lvl="1"/>
            <a:r>
              <a:rPr lang="fr-FR" dirty="0"/>
              <a:t>L’assembleur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143900" y="58367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/>
            <a:fld id="{5A33B5BC-E3F1-4ABE-A1A6-D2608D40EC2E}" type="slidenum">
              <a:rPr lang="fr-FR" sz="1400" b="1" smtClean="0">
                <a:solidFill>
                  <a:schemeClr val="bg1"/>
                </a:solidFill>
              </a:rPr>
              <a:pPr algn="ctr"/>
              <a:t>196</a:t>
            </a:fld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0099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7467600" cy="1143000"/>
          </a:xfrm>
        </p:spPr>
        <p:txBody>
          <a:bodyPr/>
          <a:lstStyle/>
          <a:p>
            <a:pPr eaLnBrk="1" hangingPunct="1"/>
            <a:r>
              <a:rPr lang="fr-FR" dirty="0"/>
              <a:t>Conclusion finale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1CC7CCC-3646-4ADD-869F-0F443669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4544" y="1753875"/>
            <a:ext cx="5100491" cy="3350249"/>
          </a:xfrm>
          <a:prstGeom prst="rect">
            <a:avLst/>
          </a:prstGeom>
        </p:spPr>
      </p:pic>
      <p:sp>
        <p:nvSpPr>
          <p:cNvPr id="260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83968" y="1649575"/>
            <a:ext cx="4469532" cy="4803761"/>
          </a:xfrm>
        </p:spPr>
        <p:txBody>
          <a:bodyPr>
            <a:normAutofit fontScale="92500" lnSpcReduction="10000"/>
          </a:bodyPr>
          <a:lstStyle/>
          <a:p>
            <a:pPr algn="ctr" eaLnBrk="1" hangingPunct="1"/>
            <a:endParaRPr lang="fr-FR" dirty="0">
              <a:ea typeface="MS Mincho" pitchFamily="49" charset="-128"/>
            </a:endParaRPr>
          </a:p>
          <a:p>
            <a:pPr marL="0" indent="0" algn="ctr" eaLnBrk="1" hangingPunct="1">
              <a:buNone/>
            </a:pPr>
            <a:endParaRPr lang="fr-FR" dirty="0">
              <a:ea typeface="MS Mincho" pitchFamily="49" charset="-128"/>
            </a:endParaRPr>
          </a:p>
          <a:p>
            <a:pPr marL="0" indent="0" algn="ctr" eaLnBrk="1" hangingPunct="1">
              <a:buNone/>
            </a:pPr>
            <a:r>
              <a:rPr lang="fr-FR" dirty="0">
                <a:ea typeface="MS Mincho" pitchFamily="49" charset="-128"/>
              </a:rPr>
              <a:t>                       </a:t>
            </a:r>
          </a:p>
          <a:p>
            <a:pPr marL="0" indent="0" algn="ctr" eaLnBrk="1" hangingPunct="1">
              <a:buNone/>
            </a:pPr>
            <a:r>
              <a:rPr lang="fr-FR" dirty="0">
                <a:ea typeface="MS Mincho" pitchFamily="49" charset="-128"/>
              </a:rPr>
              <a:t>est heureux de vous offrir </a:t>
            </a:r>
          </a:p>
          <a:p>
            <a:pPr algn="ctr" eaLnBrk="1" hangingPunct="1"/>
            <a:endParaRPr lang="fr-FR" dirty="0">
              <a:ea typeface="MS Mincho" pitchFamily="49" charset="-128"/>
            </a:endParaRPr>
          </a:p>
          <a:p>
            <a:pPr marL="0" indent="0" algn="ctr" eaLnBrk="1" hangingPunct="1">
              <a:buNone/>
            </a:pPr>
            <a:endParaRPr lang="fr-FR" dirty="0">
              <a:ea typeface="MS Mincho" pitchFamily="49" charset="-128"/>
            </a:endParaRPr>
          </a:p>
          <a:p>
            <a:pPr marL="0" indent="0" algn="ctr" eaLnBrk="1" hangingPunct="1">
              <a:buNone/>
            </a:pPr>
            <a:r>
              <a:rPr lang="fr-FR" b="1" dirty="0">
                <a:ea typeface="MS Mincho" pitchFamily="49" charset="-128"/>
              </a:rPr>
              <a:t>votre KIT Arduino </a:t>
            </a:r>
            <a:r>
              <a:rPr lang="fr-FR" dirty="0">
                <a:ea typeface="MS Mincho" pitchFamily="49" charset="-128"/>
              </a:rPr>
              <a:t>pour vous permettre de </a:t>
            </a:r>
            <a:r>
              <a:rPr lang="fr-FR" b="1" dirty="0">
                <a:ea typeface="MS Mincho" pitchFamily="49" charset="-128"/>
              </a:rPr>
              <a:t>continuer</a:t>
            </a:r>
            <a:r>
              <a:rPr lang="fr-FR" dirty="0">
                <a:ea typeface="MS Mincho" pitchFamily="49" charset="-128"/>
              </a:rPr>
              <a:t> </a:t>
            </a:r>
            <a:r>
              <a:rPr lang="fr-FR">
                <a:ea typeface="MS Mincho" pitchFamily="49" charset="-128"/>
              </a:rPr>
              <a:t>à </a:t>
            </a:r>
            <a:r>
              <a:rPr lang="fr-FR" b="1">
                <a:ea typeface="MS Mincho" pitchFamily="49" charset="-128"/>
              </a:rPr>
              <a:t>progresser chez</a:t>
            </a:r>
            <a:r>
              <a:rPr lang="fr-FR">
                <a:ea typeface="MS Mincho" pitchFamily="49" charset="-128"/>
              </a:rPr>
              <a:t> </a:t>
            </a:r>
            <a:r>
              <a:rPr lang="fr-FR" b="1" dirty="0">
                <a:ea typeface="MS Mincho" pitchFamily="49" charset="-128"/>
              </a:rPr>
              <a:t>vous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557FAC-09FD-40D8-943A-3418458BE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649575"/>
            <a:ext cx="1148023" cy="14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4343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143900" y="5836750"/>
            <a:ext cx="609600" cy="521208"/>
          </a:xfrm>
          <a:prstGeom prst="rect">
            <a:avLst/>
          </a:prstGeom>
        </p:spPr>
        <p:txBody>
          <a:bodyPr/>
          <a:lstStyle/>
          <a:p>
            <a:pPr algn="ctr"/>
            <a:fld id="{5A33B5BC-E3F1-4ABE-A1A6-D2608D40EC2E}" type="slidenum">
              <a:rPr lang="fr-FR" sz="1400" b="1" smtClean="0">
                <a:solidFill>
                  <a:schemeClr val="bg1"/>
                </a:solidFill>
              </a:rPr>
              <a:pPr algn="ctr"/>
              <a:t>197</a:t>
            </a:fld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60099" name="AutoShap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7467600" cy="1143000"/>
          </a:xfrm>
        </p:spPr>
        <p:txBody>
          <a:bodyPr/>
          <a:lstStyle/>
          <a:p>
            <a:pPr eaLnBrk="1" hangingPunct="1"/>
            <a:r>
              <a:rPr lang="fr-FR" dirty="0"/>
              <a:t>Conclusion finale</a:t>
            </a:r>
          </a:p>
        </p:txBody>
      </p:sp>
      <p:sp>
        <p:nvSpPr>
          <p:cNvPr id="2601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24013" y="2000250"/>
            <a:ext cx="7519987" cy="4629150"/>
          </a:xfrm>
        </p:spPr>
        <p:txBody>
          <a:bodyPr>
            <a:normAutofit/>
          </a:bodyPr>
          <a:lstStyle/>
          <a:p>
            <a:pPr eaLnBrk="1" hangingPunct="1"/>
            <a:r>
              <a:rPr lang="fr-FR" dirty="0">
                <a:ea typeface="MS Mincho" pitchFamily="49" charset="-128"/>
              </a:rPr>
              <a:t>Remerciements et encouragements</a:t>
            </a:r>
            <a:endParaRPr lang="fr-FR" dirty="0"/>
          </a:p>
          <a:p>
            <a:pPr eaLnBrk="1" hangingPunct="1">
              <a:buFont typeface="Wingdings" pitchFamily="2" charset="2"/>
              <a:buNone/>
            </a:pPr>
            <a:endParaRPr lang="fr-FR" sz="1800" dirty="0"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fr-FR" sz="1800" dirty="0">
                <a:cs typeface="Times New Roman" pitchFamily="18" charset="0"/>
              </a:rPr>
              <a:t>Pendant cette formation, nous espérons :</a:t>
            </a:r>
            <a:br>
              <a:rPr lang="fr-FR" sz="1800" dirty="0">
                <a:cs typeface="Times New Roman" pitchFamily="18" charset="0"/>
              </a:rPr>
            </a:br>
            <a:r>
              <a:rPr lang="fr-FR" sz="1800" dirty="0">
                <a:cs typeface="Times New Roman" pitchFamily="18" charset="0"/>
              </a:rPr>
              <a:t>- que vous avez appris de nombreuses choses théoriques et pratiques</a:t>
            </a:r>
            <a:br>
              <a:rPr lang="fr-FR" sz="1800" dirty="0">
                <a:cs typeface="Times New Roman" pitchFamily="18" charset="0"/>
              </a:rPr>
            </a:br>
            <a:r>
              <a:rPr lang="fr-FR" sz="1800" dirty="0">
                <a:cs typeface="Times New Roman" pitchFamily="18" charset="0"/>
              </a:rPr>
              <a:t>- que vous y avez trouvé plus que ce que vous étiez venu chercher</a:t>
            </a:r>
            <a:br>
              <a:rPr lang="fr-FR" sz="1800" dirty="0">
                <a:cs typeface="Times New Roman" pitchFamily="18" charset="0"/>
              </a:rPr>
            </a:br>
            <a:r>
              <a:rPr lang="fr-FR" sz="1800" dirty="0">
                <a:cs typeface="Times New Roman" pitchFamily="18" charset="0"/>
              </a:rPr>
              <a:t>- et que vous avez passé un bon moment avec votre professeur</a:t>
            </a:r>
          </a:p>
          <a:p>
            <a:pPr eaLnBrk="1" hangingPunct="1">
              <a:buFont typeface="Wingdings" pitchFamily="2" charset="2"/>
              <a:buNone/>
            </a:pPr>
            <a:endParaRPr lang="fr-FR" sz="1800" dirty="0"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fr-FR" sz="1800" dirty="0">
                <a:cs typeface="Times New Roman" pitchFamily="18" charset="0"/>
              </a:rPr>
              <a:t>Merci d’avoir fait confiance à ORSYS, à bientôt pour d’autres formations !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3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/>
              <a:t>Bibliographie / Références</a:t>
            </a:r>
          </a:p>
        </p:txBody>
      </p:sp>
      <p:sp>
        <p:nvSpPr>
          <p:cNvPr id="261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fr-FR" dirty="0">
                <a:ea typeface="MS Mincho" pitchFamily="49" charset="-128"/>
              </a:rPr>
              <a:t>Livres de référence</a:t>
            </a:r>
          </a:p>
          <a:p>
            <a:pPr lvl="1"/>
            <a:r>
              <a:rPr lang="fr-FR" dirty="0">
                <a:cs typeface="Times New Roman" pitchFamily="18" charset="0"/>
              </a:rPr>
              <a:t> « </a:t>
            </a:r>
            <a:r>
              <a:rPr lang="fr-FR" dirty="0"/>
              <a:t>Le grand livre d'Arduino</a:t>
            </a:r>
            <a:r>
              <a:rPr lang="fr-FR" dirty="0">
                <a:cs typeface="Times New Roman" pitchFamily="18" charset="0"/>
              </a:rPr>
              <a:t> » de chez Eyrolles</a:t>
            </a:r>
          </a:p>
          <a:p>
            <a:endParaRPr lang="fr-FR" dirty="0">
              <a:cs typeface="Times New Roman" pitchFamily="18" charset="0"/>
            </a:endParaRPr>
          </a:p>
          <a:p>
            <a:r>
              <a:rPr lang="fr-FR" dirty="0">
                <a:cs typeface="Times New Roman" pitchFamily="18" charset="0"/>
              </a:rPr>
              <a:t>Magazines</a:t>
            </a:r>
          </a:p>
          <a:p>
            <a:pPr lvl="1"/>
            <a:r>
              <a:rPr lang="fr-FR" dirty="0">
                <a:cs typeface="Times New Roman" pitchFamily="18" charset="0"/>
              </a:rPr>
              <a:t>https://www.hackable.fr/</a:t>
            </a:r>
          </a:p>
          <a:p>
            <a:pPr lvl="1" eaLnBrk="1" hangingPunct="1"/>
            <a:endParaRPr lang="fr-FR" dirty="0">
              <a:cs typeface="Times New Roman" pitchFamily="18" charset="0"/>
            </a:endParaRPr>
          </a:p>
          <a:p>
            <a:pPr eaLnBrk="1" hangingPunct="1"/>
            <a:r>
              <a:rPr lang="fr-FR" dirty="0">
                <a:ea typeface="MS Mincho" pitchFamily="49" charset="-128"/>
              </a:rPr>
              <a:t>Sites de référence</a:t>
            </a:r>
          </a:p>
          <a:p>
            <a:pPr lvl="1"/>
            <a:r>
              <a:rPr lang="fr-FR" dirty="0">
                <a:cs typeface="Times New Roman" pitchFamily="18" charset="0"/>
              </a:rPr>
              <a:t>GOOGLE : http://google.fr</a:t>
            </a:r>
          </a:p>
          <a:p>
            <a:pPr lvl="1"/>
            <a:endParaRPr lang="fr-FR" dirty="0">
              <a:cs typeface="Times New Roman" pitchFamily="18" charset="0"/>
            </a:endParaRPr>
          </a:p>
          <a:p>
            <a:pPr lvl="1"/>
            <a:r>
              <a:rPr lang="fr-FR" dirty="0">
                <a:cs typeface="Times New Roman" pitchFamily="18" charset="0"/>
              </a:rPr>
              <a:t>https://www.arduino.cc/ </a:t>
            </a:r>
          </a:p>
          <a:p>
            <a:pPr lvl="1" algn="ctr">
              <a:buNone/>
            </a:pPr>
            <a:r>
              <a:rPr lang="fr-FR" dirty="0">
                <a:cs typeface="Times New Roman" pitchFamily="18" charset="0"/>
              </a:rPr>
              <a:t>(site de arduino - standards)</a:t>
            </a:r>
          </a:p>
          <a:p>
            <a:pPr lvl="1"/>
            <a:r>
              <a:rPr lang="fr-FR" dirty="0">
                <a:cs typeface="Times New Roman" pitchFamily="18" charset="0"/>
              </a:rPr>
              <a:t>https://zestedesavoir.com/</a:t>
            </a:r>
          </a:p>
          <a:p>
            <a:pPr lvl="1"/>
            <a:r>
              <a:rPr lang="fr-FR" dirty="0"/>
              <a:t>https://www.instructables.com/circuits</a:t>
            </a:r>
            <a:r>
              <a:rPr lang="fr-FR" dirty="0">
                <a:cs typeface="Times New Roman" pitchFamily="18" charset="0"/>
              </a:rPr>
              <a:t> </a:t>
            </a:r>
          </a:p>
          <a:p>
            <a:pPr lvl="1"/>
            <a:r>
              <a:rPr lang="fr-FR" dirty="0">
                <a:ea typeface="MS Mincho" pitchFamily="49" charset="-128"/>
              </a:rPr>
              <a:t>http://fritzing.org/ </a:t>
            </a:r>
          </a:p>
          <a:p>
            <a:pPr lvl="1" algn="ctr">
              <a:buNone/>
            </a:pPr>
            <a:r>
              <a:rPr lang="fr-FR" dirty="0">
                <a:cs typeface="Times New Roman" pitchFamily="18" charset="0"/>
              </a:rPr>
              <a:t>(</a:t>
            </a:r>
            <a:r>
              <a:rPr lang="fr-FR" dirty="0" err="1">
                <a:cs typeface="Times New Roman" pitchFamily="18" charset="0"/>
              </a:rPr>
              <a:t>virtual</a:t>
            </a:r>
            <a:r>
              <a:rPr lang="fr-FR" dirty="0">
                <a:cs typeface="Times New Roman" pitchFamily="18" charset="0"/>
              </a:rPr>
              <a:t> </a:t>
            </a:r>
            <a:r>
              <a:rPr lang="fr-FR" dirty="0" err="1">
                <a:cs typeface="Times New Roman" pitchFamily="18" charset="0"/>
              </a:rPr>
              <a:t>breadboard</a:t>
            </a:r>
            <a:r>
              <a:rPr lang="fr-FR" dirty="0">
                <a:cs typeface="Times New Roman" pitchFamily="18" charset="0"/>
              </a:rPr>
              <a:t>, édition de typons,…)</a:t>
            </a:r>
          </a:p>
          <a:p>
            <a:pPr lvl="1" algn="ctr">
              <a:buNone/>
            </a:pPr>
            <a:endParaRPr lang="fr-FR" dirty="0">
              <a:cs typeface="Times New Roman" pitchFamily="18" charset="0"/>
            </a:endParaRPr>
          </a:p>
          <a:p>
            <a:pPr lvl="1" eaLnBrk="1" hangingPunct="1"/>
            <a:endParaRPr lang="fr-FR" dirty="0">
              <a:cs typeface="Times New Roman" pitchFamily="18" charset="0"/>
            </a:endParaRPr>
          </a:p>
        </p:txBody>
      </p:sp>
      <p:sp>
        <p:nvSpPr>
          <p:cNvPr id="6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A33B5BC-E3F1-4ABE-A1A6-D2608D40EC2E}" type="slidenum">
              <a:rPr lang="fr-FR" sz="1400" b="1" smtClean="0">
                <a:solidFill>
                  <a:schemeClr val="bg1"/>
                </a:solidFill>
              </a:rPr>
              <a:pPr/>
              <a:t>198</a:t>
            </a:fld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4100" name="AutoShape 4" descr="RÃ©sultat de recherche d'images pour &quot;w3c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104" name="AutoShape 8" descr="O'Reilly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Picture 2" descr="hackable3couvMO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382097">
            <a:off x="7041340" y="3438230"/>
            <a:ext cx="1571636" cy="2104870"/>
          </a:xfrm>
          <a:prstGeom prst="rect">
            <a:avLst/>
          </a:prstGeom>
          <a:noFill/>
        </p:spPr>
      </p:pic>
      <p:pic>
        <p:nvPicPr>
          <p:cNvPr id="3" name="Picture 4" descr="https://images-na.ssl-images-amazon.com/images/I/51AvThRwOnL._SX410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297664">
            <a:off x="5641850" y="2199541"/>
            <a:ext cx="1357322" cy="1647235"/>
          </a:xfrm>
          <a:prstGeom prst="rect">
            <a:avLst/>
          </a:prstGeom>
          <a:noFill/>
        </p:spPr>
      </p:pic>
      <p:pic>
        <p:nvPicPr>
          <p:cNvPr id="4" name="Picture 6" descr="RÃ©sultat de recherche d'images pour &quot;logo arduino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744129">
            <a:off x="7286254" y="1971933"/>
            <a:ext cx="1355331" cy="922755"/>
          </a:xfrm>
          <a:prstGeom prst="rect">
            <a:avLst/>
          </a:prstGeom>
          <a:noFill/>
        </p:spPr>
      </p:pic>
      <p:pic>
        <p:nvPicPr>
          <p:cNvPr id="8" name="Picture 8" descr="Image associÃ©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253006">
            <a:off x="5500694" y="1428736"/>
            <a:ext cx="1817931" cy="8953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 BIENTÔT…</a:t>
            </a:r>
          </a:p>
        </p:txBody>
      </p:sp>
      <p:sp>
        <p:nvSpPr>
          <p:cNvPr id="2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B5F313-BCF5-49BF-B69D-33BEEC787335}" type="slidenum">
              <a:rPr lang="fr-FR" smtClean="0"/>
              <a:pPr/>
              <a:t>199</a:t>
            </a:fld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B5BC-E3F1-4ABE-A1A6-D2608D40EC2E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Processeurs </a:t>
            </a:r>
            <a:r>
              <a:rPr lang="fr-FR" dirty="0" err="1"/>
              <a:t>Atmel</a:t>
            </a:r>
            <a:r>
              <a:rPr lang="fr-FR" dirty="0"/>
              <a:t> </a:t>
            </a:r>
            <a:r>
              <a:rPr lang="fr-FR" dirty="0" err="1"/>
              <a:t>atmega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Processeur 8 bits</a:t>
            </a:r>
          </a:p>
          <a:p>
            <a:pPr lvl="1"/>
            <a:r>
              <a:rPr lang="fr-FR" dirty="0"/>
              <a:t>16 Mhz</a:t>
            </a:r>
          </a:p>
          <a:p>
            <a:pPr lvl="2"/>
            <a:r>
              <a:rPr lang="fr-FR" dirty="0" err="1"/>
              <a:t>Atmega</a:t>
            </a:r>
            <a:r>
              <a:rPr lang="fr-FR" dirty="0"/>
              <a:t> </a:t>
            </a:r>
            <a:r>
              <a:rPr lang="fr-FR" b="1" dirty="0"/>
              <a:t>128</a:t>
            </a:r>
            <a:r>
              <a:rPr lang="fr-FR" dirty="0"/>
              <a:t>0 / </a:t>
            </a:r>
            <a:r>
              <a:rPr lang="fr-FR" b="1" dirty="0"/>
              <a:t>256</a:t>
            </a:r>
            <a:r>
              <a:rPr lang="fr-FR" dirty="0"/>
              <a:t>0*</a:t>
            </a:r>
          </a:p>
          <a:p>
            <a:pPr lvl="3"/>
            <a:r>
              <a:rPr lang="fr-FR" b="1" dirty="0"/>
              <a:t>flash</a:t>
            </a:r>
            <a:r>
              <a:rPr lang="fr-FR" dirty="0"/>
              <a:t> : </a:t>
            </a:r>
            <a:r>
              <a:rPr lang="fr-FR" b="1" dirty="0"/>
              <a:t>128 </a:t>
            </a:r>
            <a:r>
              <a:rPr lang="fr-FR" dirty="0"/>
              <a:t>Kb ou </a:t>
            </a:r>
            <a:r>
              <a:rPr lang="fr-FR" b="1" dirty="0"/>
              <a:t>256 </a:t>
            </a:r>
            <a:r>
              <a:rPr lang="fr-FR" dirty="0"/>
              <a:t>Kb</a:t>
            </a:r>
          </a:p>
          <a:p>
            <a:pPr lvl="3"/>
            <a:r>
              <a:rPr lang="fr-FR" b="1" dirty="0"/>
              <a:t>Format</a:t>
            </a:r>
            <a:r>
              <a:rPr lang="fr-FR" dirty="0"/>
              <a:t> : TQFP ou TFBGA</a:t>
            </a:r>
          </a:p>
          <a:p>
            <a:pPr lvl="3"/>
            <a:r>
              <a:rPr lang="fr-FR" dirty="0" err="1"/>
              <a:t>Write</a:t>
            </a:r>
            <a:r>
              <a:rPr lang="fr-FR" dirty="0"/>
              <a:t> cycle :</a:t>
            </a:r>
          </a:p>
          <a:p>
            <a:pPr lvl="4"/>
            <a:r>
              <a:rPr lang="fr-FR" dirty="0"/>
              <a:t>flash 10 000x</a:t>
            </a:r>
          </a:p>
          <a:p>
            <a:pPr lvl="4"/>
            <a:r>
              <a:rPr lang="fr-FR" dirty="0"/>
              <a:t>EEPROM 100 000x</a:t>
            </a:r>
          </a:p>
          <a:p>
            <a:pPr lvl="3"/>
            <a:r>
              <a:rPr lang="fr-FR" b="1" dirty="0"/>
              <a:t>EEPROM</a:t>
            </a:r>
            <a:r>
              <a:rPr lang="fr-FR" dirty="0"/>
              <a:t> 4Kb</a:t>
            </a:r>
          </a:p>
          <a:p>
            <a:pPr lvl="3"/>
            <a:r>
              <a:rPr lang="fr-FR" b="1" dirty="0"/>
              <a:t>SRAM</a:t>
            </a:r>
            <a:r>
              <a:rPr lang="fr-FR" dirty="0"/>
              <a:t> 8Kb</a:t>
            </a:r>
          </a:p>
          <a:p>
            <a:pPr lvl="3"/>
            <a:r>
              <a:rPr lang="fr-FR" b="1" dirty="0"/>
              <a:t>Hardware Interruptions </a:t>
            </a:r>
            <a:r>
              <a:rPr lang="fr-FR" dirty="0"/>
              <a:t>: 6</a:t>
            </a:r>
          </a:p>
          <a:p>
            <a:pPr lvl="3"/>
            <a:r>
              <a:rPr lang="fr-FR" dirty="0"/>
              <a:t>I/O : </a:t>
            </a:r>
          </a:p>
          <a:p>
            <a:pPr lvl="4"/>
            <a:r>
              <a:rPr lang="fr-FR" b="1" dirty="0"/>
              <a:t>54 numériques </a:t>
            </a:r>
            <a:r>
              <a:rPr lang="fr-FR" dirty="0"/>
              <a:t>dont 15(8/16bits) PWM</a:t>
            </a:r>
          </a:p>
          <a:p>
            <a:pPr lvl="4"/>
            <a:r>
              <a:rPr lang="fr-FR" b="1" dirty="0"/>
              <a:t>16  analogiques</a:t>
            </a:r>
            <a:r>
              <a:rPr lang="fr-FR" dirty="0"/>
              <a:t> 10 bits DAC</a:t>
            </a:r>
            <a:endParaRPr lang="fr-FR" sz="1400" dirty="0"/>
          </a:p>
          <a:p>
            <a:pPr lvl="3"/>
            <a:r>
              <a:rPr lang="fr-FR" dirty="0"/>
              <a:t>Protocoles :</a:t>
            </a:r>
          </a:p>
          <a:p>
            <a:pPr lvl="4"/>
            <a:r>
              <a:rPr lang="fr-FR" dirty="0"/>
              <a:t> SPI, </a:t>
            </a:r>
            <a:r>
              <a:rPr lang="fr-FR" dirty="0" err="1"/>
              <a:t>I²c</a:t>
            </a:r>
            <a:r>
              <a:rPr lang="fr-FR" dirty="0"/>
              <a:t>, </a:t>
            </a:r>
          </a:p>
          <a:p>
            <a:pPr lvl="4"/>
            <a:r>
              <a:rPr lang="fr-FR" b="1" dirty="0"/>
              <a:t>JTAG</a:t>
            </a:r>
          </a:p>
          <a:p>
            <a:pPr lvl="4"/>
            <a:r>
              <a:rPr lang="fr-FR" b="1" u="sng" dirty="0"/>
              <a:t>4 UART</a:t>
            </a:r>
          </a:p>
        </p:txBody>
      </p:sp>
      <p:pic>
        <p:nvPicPr>
          <p:cNvPr id="97286" name="Picture 6" descr="https://www.microchip.com/_images/ics/medium-ATmega2560-TQFP-1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1357298"/>
            <a:ext cx="2357454" cy="1956989"/>
          </a:xfrm>
          <a:prstGeom prst="rect">
            <a:avLst/>
          </a:prstGeom>
          <a:noFill/>
        </p:spPr>
      </p:pic>
      <p:pic>
        <p:nvPicPr>
          <p:cNvPr id="97288" name="Picture 8" descr="https://www.microchip.com/_images/ics/medium-ATmega2560-TFBGA-10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0958" y="4143380"/>
            <a:ext cx="1285884" cy="13229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 avancés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Arduno</a:t>
            </a:r>
            <a:r>
              <a:rPr lang="fr-FR" dirty="0"/>
              <a:t> et ses modules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328p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sur </a:t>
            </a:r>
            <a:r>
              <a:rPr lang="fr-FR" dirty="0" err="1"/>
              <a:t>breadboard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nécessite un </a:t>
            </a:r>
            <a:r>
              <a:rPr lang="fr-FR" dirty="0" err="1"/>
              <a:t>usb</a:t>
            </a:r>
            <a:r>
              <a:rPr lang="fr-FR" dirty="0"/>
              <a:t>&lt;-&gt;rs232</a:t>
            </a:r>
          </a:p>
          <a:p>
            <a:endParaRPr lang="fr-FR" dirty="0"/>
          </a:p>
          <a:p>
            <a:r>
              <a:rPr lang="fr-FR" dirty="0"/>
              <a:t>charger la puce par arduino ISP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Tout d’un </a:t>
            </a:r>
            <a:r>
              <a:rPr lang="fr-FR" dirty="0" err="1"/>
              <a:t>arduino</a:t>
            </a:r>
            <a:r>
              <a:rPr lang="fr-FR" dirty="0"/>
              <a:t> </a:t>
            </a:r>
          </a:p>
          <a:p>
            <a:pPr>
              <a:buNone/>
            </a:pPr>
            <a:r>
              <a:rPr lang="fr-FR" dirty="0"/>
              <a:t>	routage plus complexe rendre la carte « compatible » </a:t>
            </a:r>
            <a:r>
              <a:rPr lang="fr-FR" dirty="0" err="1"/>
              <a:t>shield</a:t>
            </a: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2406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786314" y="1285860"/>
            <a:ext cx="234315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857760"/>
            <a:ext cx="2947974" cy="141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TP communication série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Brancher un périphérique série sur les ports 0 TX, 1 RX</a:t>
            </a:r>
          </a:p>
          <a:p>
            <a:endParaRPr lang="fr-FR" dirty="0"/>
          </a:p>
          <a:p>
            <a:r>
              <a:rPr lang="fr-FR" dirty="0"/>
              <a:t>Communiquer en entrée et sortie avec le périphérique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Demat le monde/hello world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1FFBD4E-64C1-4912-998C-A50FA3B085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Avancé II: </a:t>
            </a:r>
          </a:p>
          <a:p>
            <a:pPr lvl="1"/>
            <a:r>
              <a:rPr lang="fr-FR" dirty="0"/>
              <a:t>Communiquer uniquement dans un ensemble</a:t>
            </a:r>
          </a:p>
          <a:p>
            <a:pPr lvl="1"/>
            <a:r>
              <a:rPr lang="fr-FR" dirty="0"/>
              <a:t> Communiquer avec son voisin </a:t>
            </a:r>
          </a:p>
          <a:p>
            <a:pPr lvl="2"/>
            <a:r>
              <a:rPr lang="fr-FR" dirty="0"/>
              <a:t>Se synchroniser</a:t>
            </a:r>
          </a:p>
          <a:p>
            <a:pPr lvl="2"/>
            <a:r>
              <a:rPr lang="fr-FR" dirty="0"/>
              <a:t>Préambule</a:t>
            </a:r>
          </a:p>
          <a:p>
            <a:pPr lvl="2"/>
            <a:r>
              <a:rPr lang="fr-FR" dirty="0"/>
              <a:t>Parler 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Communiquer uniquement dans un ensemble de périphérique</a:t>
            </a:r>
          </a:p>
          <a:p>
            <a:pPr lvl="2"/>
            <a:r>
              <a:rPr lang="fr-FR" dirty="0"/>
              <a:t>Adressage et protocole de distribution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Feux tricolores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Brancher 3 diodes</a:t>
            </a:r>
          </a:p>
          <a:p>
            <a:pPr lvl="2"/>
            <a:r>
              <a:rPr lang="fr-FR" dirty="0"/>
              <a:t>Sur un port numérique TOR</a:t>
            </a:r>
          </a:p>
          <a:p>
            <a:pPr lvl="1"/>
            <a:r>
              <a:rPr lang="fr-FR" dirty="0"/>
              <a:t>vert</a:t>
            </a:r>
          </a:p>
          <a:p>
            <a:pPr lvl="1"/>
            <a:r>
              <a:rPr lang="fr-FR" dirty="0"/>
              <a:t>jaune</a:t>
            </a:r>
          </a:p>
          <a:p>
            <a:pPr lvl="1"/>
            <a:r>
              <a:rPr lang="fr-FR" dirty="0"/>
              <a:t>rouge</a:t>
            </a:r>
          </a:p>
          <a:p>
            <a:endParaRPr lang="fr-FR" dirty="0"/>
          </a:p>
          <a:p>
            <a:r>
              <a:rPr lang="fr-FR" dirty="0"/>
              <a:t>Définir les ports de sorties LED</a:t>
            </a:r>
          </a:p>
          <a:p>
            <a:pPr lvl="1"/>
            <a:r>
              <a:rPr lang="fr-FR" dirty="0" err="1"/>
              <a:t>pinMode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faire une fonction qui allume chaque diode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Version avancé</a:t>
            </a:r>
          </a:p>
          <a:p>
            <a:pPr lvl="1"/>
            <a:r>
              <a:rPr lang="fr-FR" dirty="0"/>
              <a:t>gérer 2 série de 3 feux tricolores </a:t>
            </a:r>
          </a:p>
          <a:p>
            <a:pPr lvl="1"/>
            <a:endParaRPr lang="fr-FR" dirty="0"/>
          </a:p>
          <a:p>
            <a:r>
              <a:rPr lang="fr-FR" dirty="0"/>
              <a:t>Version avancé 2:</a:t>
            </a:r>
          </a:p>
          <a:p>
            <a:pPr lvl="1"/>
            <a:r>
              <a:rPr lang="fr-FR" dirty="0"/>
              <a:t>Gérer un capteur de présence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piloter une bar </a:t>
            </a:r>
            <a:r>
              <a:rPr lang="fr-FR" dirty="0" err="1"/>
              <a:t>led</a:t>
            </a:r>
            <a:r>
              <a:rPr lang="fr-FR" dirty="0"/>
              <a:t> </a:t>
            </a:r>
            <a:r>
              <a:rPr lang="fr-FR" dirty="0" err="1"/>
              <a:t>neopixel</a:t>
            </a:r>
            <a:r>
              <a:rPr lang="fr-FR" dirty="0"/>
              <a:t> à partir de la télécommande IR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0967" y="3214686"/>
            <a:ext cx="5749642" cy="262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332943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23245-C475-4B0E-BBE8-66CAF4D8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Capteurs et actionneurs numériques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AF833B-8EAC-4032-83A7-B48BD971EF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Utiliser un PIR </a:t>
            </a:r>
            <a:r>
              <a:rPr lang="fr-FR" dirty="0" err="1"/>
              <a:t>sensor</a:t>
            </a:r>
            <a:endParaRPr lang="fr-FR" dirty="0"/>
          </a:p>
          <a:p>
            <a:pPr lvl="2"/>
            <a:r>
              <a:rPr lang="fr-FR" dirty="0"/>
              <a:t>Capte un état de mouvement par IR et envoie </a:t>
            </a:r>
            <a:r>
              <a:rPr lang="fr-FR" dirty="0" err="1"/>
              <a:t>vcc</a:t>
            </a:r>
            <a:r>
              <a:rPr lang="fr-FR" dirty="0"/>
              <a:t> si vrai</a:t>
            </a:r>
          </a:p>
          <a:p>
            <a:pPr lvl="1"/>
            <a:r>
              <a:rPr lang="fr-FR" dirty="0"/>
              <a:t>Allumer les lumières en cas de détection de passage</a:t>
            </a:r>
          </a:p>
          <a:p>
            <a:pPr lvl="1"/>
            <a:endParaRPr lang="fr-FR" dirty="0"/>
          </a:p>
          <a:p>
            <a:r>
              <a:rPr lang="fr-FR" dirty="0"/>
              <a:t>Utiliser un LM393</a:t>
            </a:r>
          </a:p>
          <a:p>
            <a:pPr lvl="2"/>
            <a:r>
              <a:rPr lang="fr-FR" dirty="0"/>
              <a:t>Comparateur a seuil, vrai si supérieur a une tension de référence</a:t>
            </a:r>
          </a:p>
          <a:p>
            <a:pPr lvl="1"/>
            <a:r>
              <a:rPr lang="fr-FR" dirty="0"/>
              <a:t>Gérer des alertes sur un capteur analogique chaussé LM393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51CAAF1-8BC6-420D-ADE2-310BD2301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Avancé II</a:t>
            </a:r>
          </a:p>
          <a:p>
            <a:pPr lvl="1"/>
            <a:r>
              <a:rPr lang="fr-FR" dirty="0"/>
              <a:t>Gérer les alertes par Interruption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Gérer 8 interruptions sur un seul câble</a:t>
            </a:r>
          </a:p>
          <a:p>
            <a:pPr lvl="2"/>
            <a:r>
              <a:rPr lang="fr-FR" dirty="0"/>
              <a:t>Gérer 16 interruptions puis 64</a:t>
            </a:r>
          </a:p>
          <a:p>
            <a:pPr lvl="2"/>
            <a:r>
              <a:rPr lang="fr-FR" dirty="0"/>
              <a:t>Usage PCF8574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Agir sur des actionneurs TOR sur un seul câble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Faire son montage LM393</a:t>
            </a:r>
          </a:p>
          <a:p>
            <a:pPr lvl="2"/>
            <a:r>
              <a:rPr lang="fr-FR" dirty="0"/>
              <a:t>Datasheet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079139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</a:t>
            </a:r>
            <a:r>
              <a:rPr lang="fr-FR" dirty="0" err="1"/>
              <a:t>dipole</a:t>
            </a:r>
            <a:r>
              <a:rPr lang="fr-FR" dirty="0"/>
              <a:t> à résistance variable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lvl="1"/>
            <a:r>
              <a:rPr lang="fr-FR" dirty="0"/>
              <a:t>Usage du CAN</a:t>
            </a:r>
          </a:p>
          <a:p>
            <a:pPr lvl="2"/>
            <a:r>
              <a:rPr lang="fr-FR" dirty="0" err="1"/>
              <a:t>analogRead</a:t>
            </a:r>
            <a:endParaRPr lang="fr-FR" dirty="0"/>
          </a:p>
          <a:p>
            <a:r>
              <a:rPr lang="fr-FR" dirty="0"/>
              <a:t>Pont de </a:t>
            </a:r>
            <a:r>
              <a:rPr lang="fr-FR" dirty="0" err="1"/>
              <a:t>kirshhoff</a:t>
            </a:r>
            <a:endParaRPr lang="fr-FR" dirty="0"/>
          </a:p>
          <a:p>
            <a:pPr lvl="2"/>
            <a:r>
              <a:rPr lang="fr-FR" dirty="0"/>
              <a:t>diviseur de tension</a:t>
            </a:r>
          </a:p>
          <a:p>
            <a:pPr lvl="1"/>
            <a:r>
              <a:rPr lang="fr-FR" dirty="0"/>
              <a:t>Fabriquer un voltmètre </a:t>
            </a:r>
          </a:p>
          <a:p>
            <a:pPr lvl="2"/>
            <a:r>
              <a:rPr lang="fr-FR" dirty="0" err="1"/>
              <a:t>Serie</a:t>
            </a:r>
            <a:r>
              <a:rPr lang="fr-FR" dirty="0"/>
              <a:t> , </a:t>
            </a:r>
            <a:r>
              <a:rPr lang="fr-FR" dirty="0" err="1"/>
              <a:t>lcd</a:t>
            </a:r>
            <a:r>
              <a:rPr lang="fr-FR" dirty="0"/>
              <a:t>, ou </a:t>
            </a:r>
            <a:r>
              <a:rPr lang="fr-FR" dirty="0" err="1"/>
              <a:t>tft</a:t>
            </a:r>
            <a:endParaRPr lang="fr-FR" dirty="0"/>
          </a:p>
          <a:p>
            <a:endParaRPr lang="fr-FR" dirty="0"/>
          </a:p>
          <a:p>
            <a:r>
              <a:rPr lang="fr-FR" dirty="0"/>
              <a:t>Utiliser une thermistance</a:t>
            </a:r>
          </a:p>
          <a:p>
            <a:pPr lvl="2"/>
            <a:r>
              <a:rPr lang="fr-FR" dirty="0"/>
              <a:t>Résistance variable en fonction de la </a:t>
            </a:r>
            <a:r>
              <a:rPr lang="fr-FR" dirty="0" err="1"/>
              <a:t>T°c</a:t>
            </a:r>
            <a:endParaRPr lang="fr-FR" dirty="0"/>
          </a:p>
          <a:p>
            <a:pPr lvl="1"/>
            <a:r>
              <a:rPr lang="fr-FR" dirty="0"/>
              <a:t>Lire la </a:t>
            </a:r>
            <a:r>
              <a:rPr lang="fr-FR" dirty="0" err="1"/>
              <a:t>temperature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Serie</a:t>
            </a:r>
            <a:r>
              <a:rPr lang="fr-FR" dirty="0"/>
              <a:t>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pPr lvl="2"/>
            <a:endParaRPr lang="fr-FR" dirty="0"/>
          </a:p>
          <a:p>
            <a:r>
              <a:rPr lang="fr-FR" dirty="0"/>
              <a:t>Utiliser une LDR</a:t>
            </a:r>
          </a:p>
          <a:p>
            <a:pPr lvl="2"/>
            <a:r>
              <a:rPr lang="fr-FR" dirty="0"/>
              <a:t>Résistance variable en fonction de la lumière</a:t>
            </a:r>
          </a:p>
          <a:p>
            <a:pPr lvl="1"/>
            <a:r>
              <a:rPr lang="fr-FR" dirty="0"/>
              <a:t>Faire varier un éclairage (LED) en fonction de la luminosité ambiante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4714875" y="1759881"/>
            <a:ext cx="4214813" cy="39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</a:t>
            </a:r>
            <a:r>
              <a:rPr lang="fr-FR" dirty="0" err="1"/>
              <a:t>dipole</a:t>
            </a:r>
            <a:r>
              <a:rPr lang="fr-FR" dirty="0"/>
              <a:t> à résistance variable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Utiliser un capteur d’humidité de sol</a:t>
            </a:r>
          </a:p>
          <a:p>
            <a:pPr lvl="1"/>
            <a:r>
              <a:rPr lang="fr-FR" dirty="0"/>
              <a:t>Résistance variable en fonction de la </a:t>
            </a:r>
            <a:r>
              <a:rPr lang="fr-FR" dirty="0" err="1"/>
              <a:t>Hsol</a:t>
            </a:r>
            <a:r>
              <a:rPr lang="fr-FR" dirty="0"/>
              <a:t>%</a:t>
            </a:r>
          </a:p>
          <a:p>
            <a:pPr lvl="2"/>
            <a:r>
              <a:rPr lang="fr-FR" dirty="0" err="1"/>
              <a:t>Serie</a:t>
            </a:r>
            <a:r>
              <a:rPr lang="fr-FR" dirty="0"/>
              <a:t>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r>
              <a:rPr lang="fr-FR" dirty="0"/>
              <a:t>, actionneur(pompe, …)</a:t>
            </a:r>
          </a:p>
          <a:p>
            <a:endParaRPr lang="fr-FR" dirty="0"/>
          </a:p>
          <a:p>
            <a:r>
              <a:rPr lang="fr-FR" dirty="0"/>
              <a:t>Utiliser un capteur de pluie</a:t>
            </a:r>
          </a:p>
          <a:p>
            <a:pPr lvl="2"/>
            <a:r>
              <a:rPr lang="fr-FR" dirty="0"/>
              <a:t>Résistance nulle à sec</a:t>
            </a:r>
          </a:p>
          <a:p>
            <a:pPr lvl="1"/>
            <a:r>
              <a:rPr lang="fr-FR" dirty="0"/>
              <a:t>Détecter la pluie</a:t>
            </a:r>
          </a:p>
          <a:p>
            <a:pPr lvl="2"/>
            <a:r>
              <a:rPr lang="fr-FR" dirty="0"/>
              <a:t>Série,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pPr lvl="3"/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4714875" y="1759881"/>
            <a:ext cx="4214813" cy="39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157694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d'humidité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Utiliser DHT11/22</a:t>
            </a:r>
          </a:p>
          <a:p>
            <a:pPr lvl="1"/>
            <a:r>
              <a:rPr lang="fr-FR" dirty="0"/>
              <a:t>sélectionner une librairie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lire et écrire les valeurs vers le port série</a:t>
            </a:r>
          </a:p>
          <a:p>
            <a:pPr lvl="2"/>
            <a:r>
              <a:rPr lang="fr-FR" dirty="0"/>
              <a:t>la T°C </a:t>
            </a:r>
          </a:p>
          <a:p>
            <a:pPr lvl="2"/>
            <a:r>
              <a:rPr lang="fr-FR" dirty="0"/>
              <a:t> la T°C du DHT11</a:t>
            </a:r>
          </a:p>
          <a:p>
            <a:pPr lvl="2"/>
            <a:r>
              <a:rPr lang="fr-FR" dirty="0"/>
              <a:t>l'humidité ambiante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4714875" y="2202842"/>
            <a:ext cx="4214813" cy="309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888645-FD96-47C9-A0D4-66511F81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E47E2A9-5AE5-434F-A7C2-6E5803786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Faites en une seule puce, une station météo</a:t>
            </a:r>
          </a:p>
          <a:p>
            <a:r>
              <a:rPr lang="fr-FR" dirty="0"/>
              <a:t>Celle-ci pourra :</a:t>
            </a:r>
          </a:p>
          <a:p>
            <a:pPr lvl="2"/>
            <a:r>
              <a:rPr lang="fr-FR" dirty="0"/>
              <a:t>Relever les infos météo</a:t>
            </a:r>
            <a:r>
              <a:rPr lang="fr-FR" sz="1300" dirty="0"/>
              <a:t>(pluie, </a:t>
            </a:r>
            <a:r>
              <a:rPr lang="fr-FR" sz="1300" dirty="0" err="1"/>
              <a:t>T°c</a:t>
            </a:r>
            <a:r>
              <a:rPr lang="fr-FR" sz="1300" dirty="0"/>
              <a:t>, RH%, luminosité)</a:t>
            </a:r>
            <a:r>
              <a:rPr lang="fr-FR" dirty="0"/>
              <a:t>, agricole</a:t>
            </a:r>
            <a:r>
              <a:rPr lang="fr-FR" sz="1200" dirty="0"/>
              <a:t>(humidité sol)</a:t>
            </a:r>
            <a:r>
              <a:rPr lang="fr-FR" dirty="0"/>
              <a:t> et de présence </a:t>
            </a:r>
            <a:r>
              <a:rPr lang="fr-FR" sz="1300" dirty="0"/>
              <a:t>(PIR)</a:t>
            </a:r>
            <a:endParaRPr lang="fr-FR" dirty="0"/>
          </a:p>
          <a:p>
            <a:pPr lvl="2"/>
            <a:r>
              <a:rPr lang="fr-FR" dirty="0"/>
              <a:t>Gérer le temps horaire</a:t>
            </a:r>
          </a:p>
          <a:p>
            <a:pPr lvl="2"/>
            <a:r>
              <a:rPr lang="fr-FR" dirty="0"/>
              <a:t>Afficher les données relevées</a:t>
            </a:r>
          </a:p>
          <a:p>
            <a:pPr lvl="3"/>
            <a:r>
              <a:rPr lang="fr-FR" dirty="0"/>
              <a:t>Liaison série</a:t>
            </a:r>
          </a:p>
          <a:p>
            <a:pPr lvl="2"/>
            <a:r>
              <a:rPr lang="fr-FR" dirty="0"/>
              <a:t>Gérer des seuils d’alertes</a:t>
            </a:r>
          </a:p>
          <a:p>
            <a:pPr lvl="2"/>
            <a:r>
              <a:rPr lang="fr-FR" dirty="0"/>
              <a:t>Actionner des éléments</a:t>
            </a:r>
          </a:p>
          <a:p>
            <a:pPr lvl="4"/>
            <a:r>
              <a:rPr lang="fr-FR" dirty="0"/>
              <a:t>Pompes a eau, solénoïde</a:t>
            </a:r>
          </a:p>
          <a:p>
            <a:pPr lvl="4"/>
            <a:r>
              <a:rPr lang="fr-FR" dirty="0"/>
              <a:t>Lumière</a:t>
            </a:r>
          </a:p>
          <a:p>
            <a:pPr lvl="4"/>
            <a:r>
              <a:rPr lang="fr-FR" dirty="0"/>
              <a:t>Ventilateurs, machine a café, …</a:t>
            </a:r>
          </a:p>
          <a:p>
            <a:r>
              <a:rPr lang="fr-FR" dirty="0"/>
              <a:t>Avancé</a:t>
            </a:r>
          </a:p>
          <a:p>
            <a:pPr lvl="2"/>
            <a:r>
              <a:rPr lang="fr-FR" dirty="0"/>
              <a:t>Communiquer entre ensemble de capteurs </a:t>
            </a:r>
          </a:p>
          <a:p>
            <a:pPr lvl="2"/>
            <a:r>
              <a:rPr lang="fr-FR" dirty="0"/>
              <a:t>Et avoir qu’un afficheur central réseaux(</a:t>
            </a:r>
            <a:r>
              <a:rPr lang="fr-FR" dirty="0" err="1"/>
              <a:t>rf</a:t>
            </a:r>
            <a:r>
              <a:rPr lang="fr-FR" dirty="0"/>
              <a:t>, </a:t>
            </a:r>
            <a:r>
              <a:rPr lang="fr-FR" dirty="0" err="1"/>
              <a:t>nrf</a:t>
            </a:r>
            <a:r>
              <a:rPr lang="fr-FR" dirty="0"/>
              <a:t>, wifi, </a:t>
            </a:r>
            <a:r>
              <a:rPr lang="fr-FR" dirty="0" err="1"/>
              <a:t>rj</a:t>
            </a:r>
            <a:r>
              <a:rPr lang="fr-FR" dirty="0"/>
              <a:t>, … ) 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23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2560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atmega</a:t>
            </a:r>
            <a:r>
              <a:rPr lang="fr-FR" dirty="0"/>
              <a:t> 2560</a:t>
            </a:r>
          </a:p>
          <a:p>
            <a:pPr lvl="1"/>
            <a:r>
              <a:rPr lang="fr-FR" dirty="0" err="1"/>
              <a:t>Datasheet</a:t>
            </a:r>
            <a:endParaRPr lang="fr-FR" dirty="0"/>
          </a:p>
          <a:p>
            <a:pPr lvl="2"/>
            <a:r>
              <a:rPr lang="fr-FR" dirty="0">
                <a:hlinkClick r:id="rId3"/>
              </a:rPr>
              <a:t>liens</a:t>
            </a:r>
            <a:endParaRPr lang="fr-FR" dirty="0"/>
          </a:p>
          <a:p>
            <a:pPr lvl="2"/>
            <a:endParaRPr lang="fr-FR" dirty="0"/>
          </a:p>
          <a:p>
            <a:r>
              <a:rPr lang="fr-FR" dirty="0"/>
              <a:t>Plus complet que l'</a:t>
            </a:r>
            <a:r>
              <a:rPr lang="fr-FR" dirty="0" err="1"/>
              <a:t>atmega</a:t>
            </a:r>
            <a:r>
              <a:rPr lang="fr-FR" dirty="0"/>
              <a:t> 328</a:t>
            </a:r>
          </a:p>
          <a:p>
            <a:pPr lvl="1"/>
            <a:r>
              <a:rPr lang="fr-FR" dirty="0"/>
              <a:t>plusieurs USART serial matériel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toujours </a:t>
            </a:r>
            <a:r>
              <a:rPr lang="fr-FR" dirty="0" err="1"/>
              <a:t>Watchdog</a:t>
            </a:r>
            <a:r>
              <a:rPr lang="fr-FR" dirty="0"/>
              <a:t> avec </a:t>
            </a:r>
            <a:r>
              <a:rPr lang="fr-FR" dirty="0" err="1"/>
              <a:t>timer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toujours un </a:t>
            </a:r>
            <a:r>
              <a:rPr lang="fr-FR" dirty="0" err="1"/>
              <a:t>avr</a:t>
            </a:r>
            <a:r>
              <a:rPr lang="fr-FR" dirty="0"/>
              <a:t> </a:t>
            </a:r>
            <a:r>
              <a:rPr lang="fr-FR" dirty="0" err="1"/>
              <a:t>cpu</a:t>
            </a:r>
            <a:endParaRPr lang="fr-FR" dirty="0"/>
          </a:p>
          <a:p>
            <a:endParaRPr lang="fr-FR" dirty="0"/>
          </a:p>
        </p:txBody>
      </p:sp>
      <p:pic>
        <p:nvPicPr>
          <p:cNvPr id="1935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 bwMode="auto">
          <a:xfrm>
            <a:off x="4283968" y="3165945"/>
            <a:ext cx="4214813" cy="356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A2133-DB63-4C84-90CC-B42B5F9C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DS3231 RTC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FB742E-FD16-42C2-921F-403C40999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Connecter le DS3231</a:t>
            </a:r>
          </a:p>
          <a:p>
            <a:pPr lvl="1"/>
            <a:r>
              <a:rPr lang="fr-FR" dirty="0"/>
              <a:t>Mettre à l’heure la puce </a:t>
            </a:r>
          </a:p>
          <a:p>
            <a:pPr lvl="1"/>
            <a:r>
              <a:rPr lang="fr-FR" dirty="0"/>
              <a:t>Relever l’heure </a:t>
            </a:r>
          </a:p>
          <a:p>
            <a:r>
              <a:rPr lang="fr-FR" dirty="0"/>
              <a:t>Avancé</a:t>
            </a:r>
          </a:p>
          <a:p>
            <a:pPr lvl="1"/>
            <a:r>
              <a:rPr lang="fr-FR" dirty="0"/>
              <a:t>Gérer des alarmes de temps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65999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écran LCD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14282" y="1071546"/>
            <a:ext cx="8572560" cy="5357850"/>
          </a:xfrm>
        </p:spPr>
        <p:txBody>
          <a:bodyPr/>
          <a:lstStyle/>
          <a:p>
            <a:r>
              <a:rPr lang="fr-FR" dirty="0"/>
              <a:t>Afficher les données des deux capteurs </a:t>
            </a:r>
          </a:p>
          <a:p>
            <a:r>
              <a:rPr lang="fr-FR" dirty="0"/>
              <a:t>pin </a:t>
            </a:r>
          </a:p>
          <a:p>
            <a:pPr marL="630238" lvl="2"/>
            <a:r>
              <a:rPr lang="fr-FR" dirty="0"/>
              <a:t>Les 4 derniers bits de données</a:t>
            </a:r>
          </a:p>
          <a:p>
            <a:pPr marL="630238" lvl="2"/>
            <a:r>
              <a:rPr lang="fr-FR" dirty="0"/>
              <a:t>E</a:t>
            </a:r>
          </a:p>
          <a:p>
            <a:pPr marL="630238" lvl="2"/>
            <a:r>
              <a:rPr lang="fr-FR" dirty="0"/>
              <a:t>RS</a:t>
            </a:r>
          </a:p>
          <a:p>
            <a:endParaRPr lang="fr-FR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38666" y="2420888"/>
            <a:ext cx="7548176" cy="3721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51C0F-970E-402E-BAB6-23677FF2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F0AF29-EE72-4174-B71D-D3A027DE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Afficher l’heure </a:t>
            </a:r>
          </a:p>
          <a:p>
            <a:pPr lvl="2"/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endParaRPr lang="fr-FR" dirty="0"/>
          </a:p>
          <a:p>
            <a:r>
              <a:rPr lang="fr-FR" dirty="0"/>
              <a:t>Afficher les valeurs météo, agricole, actionneurs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1109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interruption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4357718" cy="5286412"/>
          </a:xfrm>
        </p:spPr>
        <p:txBody>
          <a:bodyPr/>
          <a:lstStyle/>
          <a:p>
            <a:r>
              <a:rPr lang="fr-FR" dirty="0"/>
              <a:t>Connecter un double </a:t>
            </a:r>
            <a:r>
              <a:rPr lang="fr-FR" dirty="0" err="1"/>
              <a:t>switch</a:t>
            </a:r>
            <a:r>
              <a:rPr lang="fr-FR" dirty="0"/>
              <a:t> sur 5V, GND, et sur une entrée d'interruption matériel</a:t>
            </a:r>
          </a:p>
          <a:p>
            <a:endParaRPr lang="fr-FR" dirty="0"/>
          </a:p>
          <a:p>
            <a:r>
              <a:rPr lang="fr-FR" dirty="0"/>
              <a:t>Déclencher différentes fonctions suivant les changements d'états de l'entrée</a:t>
            </a:r>
          </a:p>
        </p:txBody>
      </p:sp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7461" y="2507704"/>
            <a:ext cx="40290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Étoile : 24 branches 3">
            <a:extLst>
              <a:ext uri="{FF2B5EF4-FFF2-40B4-BE49-F238E27FC236}">
                <a16:creationId xmlns:a16="http://schemas.microsoft.com/office/drawing/2014/main" id="{1F144A47-1C63-414D-9EC9-8027450063E0}"/>
              </a:ext>
            </a:extLst>
          </p:cNvPr>
          <p:cNvSpPr/>
          <p:nvPr/>
        </p:nvSpPr>
        <p:spPr>
          <a:xfrm>
            <a:off x="4572000" y="1024136"/>
            <a:ext cx="4176464" cy="1800200"/>
          </a:xfrm>
          <a:prstGeom prst="star2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Attention a l’intensité,</a:t>
            </a:r>
          </a:p>
          <a:p>
            <a:pPr algn="ctr"/>
            <a:r>
              <a:rPr lang="fr-FR" i="1" dirty="0"/>
              <a:t>Faites de la résistance ! 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EF66694-EAE0-4ECF-8EBB-6A475A60036C}"/>
              </a:ext>
            </a:extLst>
          </p:cNvPr>
          <p:cNvCxnSpPr>
            <a:cxnSpLocks/>
          </p:cNvCxnSpPr>
          <p:nvPr/>
        </p:nvCxnSpPr>
        <p:spPr>
          <a:xfrm>
            <a:off x="7020272" y="2348880"/>
            <a:ext cx="864096" cy="9361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74E483-F790-4020-B09B-CA900EF6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Rotary encoder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C8FF70-518E-4D4F-A2F2-B03585D88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Relever des valeurs </a:t>
            </a:r>
          </a:p>
          <a:p>
            <a:pPr lvl="2"/>
            <a:r>
              <a:rPr lang="fr-FR" dirty="0"/>
              <a:t>bouton numérique + phototransistor et phototransistor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Afficher les valeurs sens + &amp; -</a:t>
            </a:r>
          </a:p>
          <a:p>
            <a:pPr lvl="2"/>
            <a:r>
              <a:rPr lang="fr-FR" dirty="0" err="1"/>
              <a:t>Serie</a:t>
            </a:r>
            <a:r>
              <a:rPr lang="fr-FR" dirty="0"/>
              <a:t>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 Relever l’état du bouton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811915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B51C0F-970E-402E-BAB6-23677FF2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F0AF29-EE72-4174-B71D-D3A027DEA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Menu de sélection</a:t>
            </a:r>
          </a:p>
          <a:p>
            <a:pPr lvl="1"/>
            <a:r>
              <a:rPr lang="fr-FR" dirty="0"/>
              <a:t>Météo</a:t>
            </a:r>
          </a:p>
          <a:p>
            <a:pPr lvl="1"/>
            <a:r>
              <a:rPr lang="fr-FR" dirty="0"/>
              <a:t>Agricole</a:t>
            </a:r>
          </a:p>
          <a:p>
            <a:pPr lvl="1"/>
            <a:r>
              <a:rPr lang="fr-FR" dirty="0"/>
              <a:t>Heure</a:t>
            </a:r>
          </a:p>
          <a:p>
            <a:pPr lvl="1"/>
            <a:r>
              <a:rPr lang="fr-FR" dirty="0"/>
              <a:t>L’état des actionneurs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03399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D29674-1B79-4EC6-AAC6-B9B1C437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Bmp180 ou équivalent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05692E-DEF5-43BF-9CBB-4DE48AF7E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Lire la pression atmosphérique</a:t>
            </a:r>
          </a:p>
          <a:p>
            <a:pPr lvl="2"/>
            <a:r>
              <a:rPr lang="fr-FR" dirty="0"/>
              <a:t>Communication avec la puce </a:t>
            </a:r>
          </a:p>
          <a:p>
            <a:pPr lvl="2"/>
            <a:r>
              <a:rPr lang="fr-FR" dirty="0"/>
              <a:t>Librairie</a:t>
            </a:r>
          </a:p>
          <a:p>
            <a:pPr lvl="1"/>
            <a:r>
              <a:rPr lang="fr-FR" dirty="0"/>
              <a:t>Altitude relative </a:t>
            </a:r>
          </a:p>
          <a:p>
            <a:pPr lvl="1"/>
            <a:r>
              <a:rPr lang="fr-FR" dirty="0"/>
              <a:t>Afficher les valeurs</a:t>
            </a:r>
          </a:p>
          <a:p>
            <a:pPr lvl="2"/>
            <a:r>
              <a:rPr lang="fr-FR" dirty="0" err="1"/>
              <a:t>Tft</a:t>
            </a:r>
            <a:r>
              <a:rPr lang="fr-FR" dirty="0"/>
              <a:t>, </a:t>
            </a:r>
            <a:r>
              <a:rPr lang="fr-FR" dirty="0" err="1"/>
              <a:t>serie</a:t>
            </a:r>
            <a:r>
              <a:rPr lang="fr-FR" dirty="0"/>
              <a:t>, </a:t>
            </a:r>
            <a:r>
              <a:rPr lang="fr-FR" dirty="0" err="1"/>
              <a:t>lcd</a:t>
            </a:r>
            <a:endParaRPr lang="fr-FR" dirty="0"/>
          </a:p>
          <a:p>
            <a:pPr lvl="2"/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094573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9F953-14C4-4EBB-8BF9-AD25D0C2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E015F4-C53A-4CF0-9F30-3326018F5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Afficher l’état anticyclonique</a:t>
            </a:r>
          </a:p>
          <a:p>
            <a:pPr lvl="1"/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r>
              <a:rPr lang="fr-FR" dirty="0"/>
              <a:t>, </a:t>
            </a:r>
            <a:r>
              <a:rPr lang="fr-FR" dirty="0" err="1"/>
              <a:t>serie</a:t>
            </a:r>
            <a:endParaRPr lang="fr-FR" dirty="0"/>
          </a:p>
          <a:p>
            <a:endParaRPr lang="fr-FR" dirty="0"/>
          </a:p>
          <a:p>
            <a:r>
              <a:rPr lang="fr-FR" dirty="0"/>
              <a:t>Prévoir l’évolution</a:t>
            </a:r>
          </a:p>
          <a:p>
            <a:pPr lvl="1"/>
            <a:r>
              <a:rPr lang="fr-FR" dirty="0"/>
              <a:t>Sur 10 et 20 minutes</a:t>
            </a:r>
          </a:p>
          <a:p>
            <a:pPr lvl="1"/>
            <a:r>
              <a:rPr lang="fr-FR" dirty="0"/>
              <a:t>En 3 valeurs : + = -</a:t>
            </a:r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En déduire l’évolution des autres facteurs météo</a:t>
            </a:r>
          </a:p>
        </p:txBody>
      </p:sp>
    </p:spTree>
    <p:extLst>
      <p:ext uri="{BB962C8B-B14F-4D97-AF65-F5344CB8AC3E}">
        <p14:creationId xmlns:p14="http://schemas.microsoft.com/office/powerpoint/2010/main" val="38338780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F6396-5221-420A-BF5A-A97D9DA54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</a:t>
            </a:r>
            <a:r>
              <a:rPr lang="fr-FR" dirty="0" err="1"/>
              <a:t>Serie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FB67EF-74C6-40CC-9B68-AF34D52B9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Ecrire un client émetteur/récepteur qui souhaiterai </a:t>
            </a:r>
          </a:p>
          <a:p>
            <a:pPr lvl="1"/>
            <a:r>
              <a:rPr lang="fr-FR" dirty="0"/>
              <a:t>Diffuser ses x valeurs a un atmega328 ou Arduino</a:t>
            </a:r>
          </a:p>
          <a:p>
            <a:r>
              <a:rPr lang="fr-FR" dirty="0"/>
              <a:t>Ecrire un serveur </a:t>
            </a:r>
          </a:p>
          <a:p>
            <a:pPr lvl="1"/>
            <a:r>
              <a:rPr lang="fr-FR" dirty="0"/>
              <a:t>Reçois et interprète les données</a:t>
            </a:r>
          </a:p>
          <a:p>
            <a:pPr lvl="1"/>
            <a:r>
              <a:rPr lang="fr-FR" dirty="0"/>
              <a:t>Affiche le contenu</a:t>
            </a:r>
          </a:p>
          <a:p>
            <a:pPr lvl="2"/>
            <a:r>
              <a:rPr lang="fr-FR" dirty="0"/>
              <a:t>Serie2 ou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r>
              <a:rPr lang="fr-FR" dirty="0"/>
              <a:t>Avance:</a:t>
            </a:r>
          </a:p>
          <a:p>
            <a:pPr lvl="1"/>
            <a:r>
              <a:rPr lang="fr-FR" dirty="0"/>
              <a:t>Le serveur parle au client </a:t>
            </a:r>
          </a:p>
          <a:p>
            <a:pPr lvl="2"/>
            <a:r>
              <a:rPr lang="fr-FR" b="1" dirty="0"/>
              <a:t>OK</a:t>
            </a:r>
            <a:r>
              <a:rPr lang="fr-FR" dirty="0"/>
              <a:t>, </a:t>
            </a:r>
            <a:r>
              <a:rPr lang="fr-FR" b="1" dirty="0"/>
              <a:t>ACTIVATE</a:t>
            </a:r>
            <a:r>
              <a:rPr lang="fr-FR" dirty="0"/>
              <a:t> </a:t>
            </a:r>
            <a:r>
              <a:rPr lang="fr-FR" i="1" dirty="0"/>
              <a:t>OUTPUT</a:t>
            </a:r>
            <a:r>
              <a:rPr lang="fr-FR" dirty="0"/>
              <a:t>, </a:t>
            </a:r>
            <a:r>
              <a:rPr lang="fr-FR" b="1" dirty="0"/>
              <a:t>FETECHDATA </a:t>
            </a:r>
            <a:r>
              <a:rPr lang="fr-FR" i="1" dirty="0"/>
              <a:t>INPUT</a:t>
            </a:r>
            <a:r>
              <a:rPr lang="fr-FR" dirty="0"/>
              <a:t>, </a:t>
            </a:r>
            <a:r>
              <a:rPr lang="fr-FR" b="1" dirty="0"/>
              <a:t>DATA</a:t>
            </a:r>
            <a:r>
              <a:rPr lang="fr-FR" dirty="0"/>
              <a:t> </a:t>
            </a:r>
            <a:r>
              <a:rPr lang="fr-FR" i="1" dirty="0"/>
              <a:t>VALUE</a:t>
            </a:r>
            <a:r>
              <a:rPr lang="fr-FR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5307220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05C5B-CD34-4A58-9F4E-4C808C58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29331-9F0A-4EF0-8E22-420F2231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des petits module qui gère chacun 1 ou plusieurs </a:t>
            </a:r>
            <a:r>
              <a:rPr lang="fr-FR" dirty="0" err="1"/>
              <a:t>sensor</a:t>
            </a:r>
            <a:endParaRPr lang="fr-FR" dirty="0"/>
          </a:p>
          <a:p>
            <a:pPr lvl="2"/>
            <a:r>
              <a:rPr lang="fr-FR" dirty="0"/>
              <a:t>Centralisation des data</a:t>
            </a:r>
          </a:p>
          <a:p>
            <a:pPr lvl="2"/>
            <a:r>
              <a:rPr lang="fr-FR" dirty="0"/>
              <a:t>Gestion protocolaire</a:t>
            </a:r>
          </a:p>
          <a:p>
            <a:r>
              <a:rPr lang="fr-FR" dirty="0"/>
              <a:t>Créer un afficheur </a:t>
            </a:r>
            <a:r>
              <a:rPr lang="fr-FR" dirty="0" err="1"/>
              <a:t>tft</a:t>
            </a:r>
            <a:r>
              <a:rPr lang="fr-FR" dirty="0"/>
              <a:t> avec des valeurs série</a:t>
            </a:r>
          </a:p>
          <a:p>
            <a:endParaRPr lang="fr-FR" dirty="0"/>
          </a:p>
          <a:p>
            <a:r>
              <a:rPr lang="fr-FR" dirty="0"/>
              <a:t> Avancé II : </a:t>
            </a:r>
          </a:p>
          <a:p>
            <a:pPr lvl="1"/>
            <a:r>
              <a:rPr lang="fr-FR" dirty="0"/>
              <a:t>Gestion menu des alarmes port d’action avec port d’alerte</a:t>
            </a:r>
          </a:p>
          <a:p>
            <a:pPr lvl="2"/>
            <a:r>
              <a:rPr lang="fr-FR" dirty="0"/>
              <a:t>Déclenchement autonome par groupe et gestion centrale</a:t>
            </a:r>
          </a:p>
        </p:txBody>
      </p:sp>
    </p:spTree>
    <p:extLst>
      <p:ext uri="{BB962C8B-B14F-4D97-AF65-F5344CB8AC3E}">
        <p14:creationId xmlns:p14="http://schemas.microsoft.com/office/powerpoint/2010/main" val="380525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kits Arduino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Arduino Mega2560</a:t>
            </a:r>
          </a:p>
          <a:p>
            <a:pPr lvl="2"/>
            <a:r>
              <a:rPr lang="fr-FR" dirty="0"/>
              <a:t>atmega2560</a:t>
            </a:r>
          </a:p>
          <a:p>
            <a:pPr lvl="2"/>
            <a:endParaRPr lang="fr-FR" dirty="0"/>
          </a:p>
          <a:p>
            <a:r>
              <a:rPr lang="fr-FR" dirty="0"/>
              <a:t>Arduino </a:t>
            </a:r>
            <a:r>
              <a:rPr lang="fr-FR" dirty="0" err="1"/>
              <a:t>Uno</a:t>
            </a:r>
            <a:r>
              <a:rPr lang="fr-FR" dirty="0"/>
              <a:t> &amp; </a:t>
            </a:r>
            <a:r>
              <a:rPr lang="fr-FR" dirty="0" err="1"/>
              <a:t>Uno</a:t>
            </a:r>
            <a:r>
              <a:rPr lang="fr-FR" dirty="0"/>
              <a:t> R3</a:t>
            </a:r>
          </a:p>
          <a:p>
            <a:pPr lvl="2"/>
            <a:r>
              <a:rPr lang="fr-FR" dirty="0" err="1"/>
              <a:t>Uno</a:t>
            </a:r>
            <a:r>
              <a:rPr lang="fr-FR" dirty="0"/>
              <a:t> atmega328 (QFP)</a:t>
            </a:r>
          </a:p>
          <a:p>
            <a:pPr lvl="2"/>
            <a:r>
              <a:rPr lang="fr-FR" dirty="0" err="1"/>
              <a:t>Uno</a:t>
            </a:r>
            <a:r>
              <a:rPr lang="fr-FR" dirty="0"/>
              <a:t> R3 atmega328 (DIP)</a:t>
            </a:r>
          </a:p>
          <a:p>
            <a:endParaRPr lang="fr-FR" dirty="0"/>
          </a:p>
          <a:p>
            <a:r>
              <a:rPr lang="fr-FR" dirty="0"/>
              <a:t>Arduino nano</a:t>
            </a:r>
          </a:p>
          <a:p>
            <a:pPr lvl="2"/>
            <a:r>
              <a:rPr lang="fr-FR" dirty="0"/>
              <a:t>atmega328 (QFP)</a:t>
            </a:r>
          </a:p>
          <a:p>
            <a:pPr>
              <a:buNone/>
            </a:pPr>
            <a:endParaRPr lang="fr-FR" dirty="0"/>
          </a:p>
          <a:p>
            <a:r>
              <a:rPr lang="fr-FR" dirty="0"/>
              <a:t>Arduino mini</a:t>
            </a:r>
          </a:p>
          <a:p>
            <a:pPr lvl="2"/>
            <a:r>
              <a:rPr lang="fr-FR" dirty="0"/>
              <a:t>atmega328 (QFP)</a:t>
            </a:r>
          </a:p>
          <a:p>
            <a:pPr lvl="2"/>
            <a:endParaRPr lang="fr-FR" dirty="0"/>
          </a:p>
        </p:txBody>
      </p:sp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6542918" y="2601090"/>
            <a:ext cx="1643074" cy="229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7043751" y="4019564"/>
            <a:ext cx="86677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7253304" y="5181620"/>
            <a:ext cx="7810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65" name="Picture 9" descr="RÃ©sultat de recherche d'images pour &quot;arduino mega 2560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8124" y="1500174"/>
            <a:ext cx="2832966" cy="1428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96A3A-E5D7-4364-8306-BFD71CB8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9FCFE0-BD46-4D1E-97D5-890A11DB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RF433/866/915</a:t>
            </a:r>
          </a:p>
          <a:p>
            <a:pPr lvl="1"/>
            <a:r>
              <a:rPr lang="fr-FR" dirty="0"/>
              <a:t>Créer un émetteur / récepteur client</a:t>
            </a:r>
          </a:p>
          <a:p>
            <a:pPr lvl="1"/>
            <a:r>
              <a:rPr lang="fr-FR" dirty="0"/>
              <a:t>Créer un émetteur / récepteur serveur</a:t>
            </a:r>
          </a:p>
          <a:p>
            <a:pPr lvl="1"/>
            <a:endParaRPr lang="fr-FR" dirty="0"/>
          </a:p>
          <a:p>
            <a:r>
              <a:rPr lang="fr-FR" dirty="0"/>
              <a:t>Gérer plusieurs périphériques</a:t>
            </a:r>
          </a:p>
          <a:p>
            <a:pPr lvl="2"/>
            <a:r>
              <a:rPr lang="fr-FR" dirty="0"/>
              <a:t>Gestion protocolaire</a:t>
            </a:r>
          </a:p>
          <a:p>
            <a:endParaRPr lang="fr-FR" dirty="0"/>
          </a:p>
          <a:p>
            <a:r>
              <a:rPr lang="fr-FR" dirty="0"/>
              <a:t>Avancé:</a:t>
            </a:r>
          </a:p>
          <a:p>
            <a:pPr lvl="1"/>
            <a:r>
              <a:rPr lang="fr-FR" dirty="0"/>
              <a:t> réseau de </a:t>
            </a:r>
            <a:r>
              <a:rPr lang="fr-FR" b="1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86547636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Gérer des modules </a:t>
            </a:r>
            <a:r>
              <a:rPr lang="fr-FR" dirty="0" err="1"/>
              <a:t>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>
                <a:solidFill>
                  <a:schemeClr val="accent3"/>
                </a:solidFill>
              </a:rPr>
              <a:t>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</a:t>
            </a:r>
            <a:r>
              <a:rPr lang="fr-FR" dirty="0" err="1">
                <a:solidFill>
                  <a:schemeClr val="accent2"/>
                </a:solidFill>
              </a:rPr>
              <a:t>lumiere</a:t>
            </a:r>
            <a:endParaRPr lang="fr-FR" dirty="0">
              <a:solidFill>
                <a:schemeClr val="accent2"/>
              </a:solidFill>
            </a:endParaRPr>
          </a:p>
          <a:p>
            <a:pPr lvl="2"/>
            <a:r>
              <a:rPr lang="fr-FR" dirty="0"/>
              <a:t>Piece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 err="1">
                <a:solidFill>
                  <a:srgbClr val="FF0000"/>
                </a:solidFill>
              </a:rPr>
              <a:t>lumiere</a:t>
            </a:r>
            <a:r>
              <a:rPr lang="fr-FR" dirty="0">
                <a:solidFill>
                  <a:srgbClr val="FF0000"/>
                </a:solidFill>
              </a:rPr>
              <a:t>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temps(distribué)</a:t>
            </a:r>
          </a:p>
          <a:p>
            <a:pPr lvl="2"/>
            <a:r>
              <a:rPr lang="fr-FR" dirty="0"/>
              <a:t>Ecran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63841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des modules client avec un réseaux </a:t>
            </a:r>
            <a:r>
              <a:rPr lang="fr-FR" dirty="0" err="1"/>
              <a:t>rf</a:t>
            </a:r>
            <a:r>
              <a:rPr lang="fr-FR" dirty="0"/>
              <a:t> qui capte les </a:t>
            </a:r>
            <a:r>
              <a:rPr lang="fr-FR" dirty="0" err="1"/>
              <a:t>sensor</a:t>
            </a:r>
            <a:r>
              <a:rPr lang="fr-FR" dirty="0"/>
              <a:t>, et agit sur les actionneur</a:t>
            </a:r>
          </a:p>
          <a:p>
            <a:pPr lvl="2"/>
            <a:r>
              <a:rPr lang="fr-FR" dirty="0"/>
              <a:t>Gérer un adressage</a:t>
            </a:r>
          </a:p>
          <a:p>
            <a:pPr lvl="1"/>
            <a:r>
              <a:rPr lang="fr-FR" dirty="0"/>
              <a:t>Afficher les datas secteur par secteur</a:t>
            </a:r>
          </a:p>
          <a:p>
            <a:pPr lvl="2"/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Gérer les menus de sélection de secteur</a:t>
            </a:r>
          </a:p>
          <a:p>
            <a:pPr lvl="2"/>
            <a:endParaRPr lang="fr-FR" dirty="0"/>
          </a:p>
          <a:p>
            <a:r>
              <a:rPr lang="fr-FR" dirty="0"/>
              <a:t>Avancé II :</a:t>
            </a:r>
          </a:p>
          <a:p>
            <a:pPr lvl="2"/>
            <a:r>
              <a:rPr lang="fr-FR" dirty="0"/>
              <a:t>Gérer les type de module auto ANNONCEMENT</a:t>
            </a:r>
          </a:p>
          <a:p>
            <a:pPr lvl="2"/>
            <a:r>
              <a:rPr lang="fr-FR" dirty="0"/>
              <a:t>Gérer un routage en </a:t>
            </a:r>
            <a:r>
              <a:rPr lang="fr-FR" dirty="0" err="1"/>
              <a:t>mesh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961831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BEADFE6-D308-4818-9148-1F3BC9EF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NRF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BAE71EA-F84F-4C5D-ADC2-39667C5423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Demat </a:t>
            </a:r>
            <a:r>
              <a:rPr lang="fr-FR" dirty="0" err="1"/>
              <a:t>nrf</a:t>
            </a:r>
            <a:endParaRPr lang="fr-FR" dirty="0"/>
          </a:p>
          <a:p>
            <a:pPr lvl="1"/>
            <a:r>
              <a:rPr lang="fr-FR" dirty="0"/>
              <a:t>Rencontre du 2eme type </a:t>
            </a:r>
          </a:p>
          <a:p>
            <a:endParaRPr lang="fr-FR" dirty="0"/>
          </a:p>
          <a:p>
            <a:r>
              <a:rPr lang="fr-FR" dirty="0"/>
              <a:t>Diffuser des structures</a:t>
            </a:r>
          </a:p>
          <a:p>
            <a:pPr lvl="2"/>
            <a:r>
              <a:rPr lang="fr-FR" dirty="0"/>
              <a:t>protocole</a:t>
            </a:r>
          </a:p>
          <a:p>
            <a:endParaRPr lang="fr-FR" dirty="0"/>
          </a:p>
          <a:p>
            <a:r>
              <a:rPr lang="fr-FR" dirty="0"/>
              <a:t>Gérer des modules </a:t>
            </a:r>
          </a:p>
          <a:p>
            <a:pPr lvl="2"/>
            <a:r>
              <a:rPr lang="fr-FR" dirty="0"/>
              <a:t>Adressage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D696D3C-F6B8-4744-807C-8354C00A72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Faire des modules </a:t>
            </a:r>
            <a:r>
              <a:rPr lang="fr-FR" dirty="0" err="1"/>
              <a:t>mesh</a:t>
            </a:r>
            <a:endParaRPr lang="fr-FR" dirty="0"/>
          </a:p>
          <a:p>
            <a:pPr lvl="2"/>
            <a:r>
              <a:rPr lang="fr-FR" dirty="0"/>
              <a:t>Réseaux </a:t>
            </a:r>
            <a:r>
              <a:rPr lang="fr-FR" dirty="0" err="1"/>
              <a:t>mesh</a:t>
            </a:r>
            <a:endParaRPr lang="fr-FR" dirty="0"/>
          </a:p>
          <a:p>
            <a:pPr lvl="1"/>
            <a:r>
              <a:rPr lang="fr-FR" dirty="0"/>
              <a:t>Un client , un serveur</a:t>
            </a:r>
          </a:p>
        </p:txBody>
      </p:sp>
    </p:spTree>
    <p:extLst>
      <p:ext uri="{BB962C8B-B14F-4D97-AF65-F5344CB8AC3E}">
        <p14:creationId xmlns:p14="http://schemas.microsoft.com/office/powerpoint/2010/main" val="96599571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>
                <a:solidFill>
                  <a:schemeClr val="accent3"/>
                </a:solidFill>
              </a:rPr>
              <a:t>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Piece : </a:t>
            </a:r>
            <a:r>
              <a:rPr lang="fr-FR" dirty="0">
                <a:solidFill>
                  <a:schemeClr val="accent3"/>
                </a:solidFill>
              </a:rPr>
              <a:t>Température, Humidité, luminosité, présence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 (distribué)</a:t>
            </a:r>
          </a:p>
          <a:p>
            <a:pPr lvl="2"/>
            <a:r>
              <a:rPr lang="fr-FR" dirty="0"/>
              <a:t>Ecran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850520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4D1A7-010A-4B75-BE53-930ABDAD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C7E3AB-B6AC-44E4-840E-76897601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Lire un fichier et afficher les lignes sur écran</a:t>
            </a:r>
          </a:p>
          <a:p>
            <a:pPr lvl="1"/>
            <a:r>
              <a:rPr lang="fr-FR" dirty="0"/>
              <a:t>Série, </a:t>
            </a:r>
            <a:r>
              <a:rPr lang="fr-FR" dirty="0" err="1"/>
              <a:t>lcd</a:t>
            </a:r>
            <a:r>
              <a:rPr lang="fr-FR" dirty="0"/>
              <a:t>, </a:t>
            </a:r>
            <a:r>
              <a:rPr lang="fr-FR" dirty="0" err="1"/>
              <a:t>tft</a:t>
            </a:r>
            <a:endParaRPr lang="fr-FR" dirty="0"/>
          </a:p>
          <a:p>
            <a:endParaRPr lang="fr-FR" dirty="0"/>
          </a:p>
          <a:p>
            <a:r>
              <a:rPr lang="fr-FR" dirty="0"/>
              <a:t>Ecrire un logger de port série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971252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>
                <a:solidFill>
                  <a:schemeClr val="accent3"/>
                </a:solidFill>
              </a:rPr>
              <a:t>présence,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Piece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présence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 (distribué)</a:t>
            </a:r>
          </a:p>
          <a:p>
            <a:pPr lvl="2"/>
            <a:r>
              <a:rPr lang="fr-FR" dirty="0"/>
              <a:t>Ecran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r>
              <a:rPr lang="fr-FR" dirty="0">
                <a:solidFill>
                  <a:schemeClr val="accent2"/>
                </a:solidFill>
              </a:rPr>
              <a:t>SD logger 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892289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FE3DF-1521-4DEB-AF17-2255E1FE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tft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BE26FA-7B82-45E8-8A26-9219D805E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Demat </a:t>
            </a:r>
            <a:r>
              <a:rPr lang="fr-FR" dirty="0" err="1"/>
              <a:t>tft</a:t>
            </a:r>
            <a:endParaRPr lang="fr-FR" dirty="0"/>
          </a:p>
          <a:p>
            <a:r>
              <a:rPr lang="fr-FR" dirty="0"/>
              <a:t>Afficher un lot de valeur</a:t>
            </a:r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Afficher des Images depuis une carte SD</a:t>
            </a:r>
          </a:p>
          <a:p>
            <a:pPr marL="457200" lvl="1" indent="0">
              <a:buNone/>
            </a:pPr>
            <a:r>
              <a:rPr lang="fr-FR" dirty="0"/>
              <a:t> </a:t>
            </a:r>
          </a:p>
          <a:p>
            <a:r>
              <a:rPr lang="fr-FR" dirty="0"/>
              <a:t>Faire des fonction pour générer des composants graphique positionnable </a:t>
            </a:r>
          </a:p>
          <a:p>
            <a:pPr lvl="2"/>
            <a:r>
              <a:rPr lang="fr-FR" dirty="0"/>
              <a:t>Bar horizontale, bar verticale, valeur numérique, état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Faire des composants d’état avec des images</a:t>
            </a:r>
          </a:p>
          <a:p>
            <a:r>
              <a:rPr lang="fr-FR" dirty="0"/>
              <a:t>Avancé II:</a:t>
            </a:r>
          </a:p>
          <a:p>
            <a:pPr lvl="1"/>
            <a:r>
              <a:rPr lang="fr-FR" dirty="0"/>
              <a:t>Faire des composants graphiques complexes</a:t>
            </a:r>
          </a:p>
          <a:p>
            <a:pPr lvl="2"/>
            <a:r>
              <a:rPr lang="fr-FR" dirty="0"/>
              <a:t>Thermomètre, compteur demi cercle</a:t>
            </a:r>
          </a:p>
        </p:txBody>
      </p:sp>
    </p:spTree>
    <p:extLst>
      <p:ext uri="{BB962C8B-B14F-4D97-AF65-F5344CB8AC3E}">
        <p14:creationId xmlns:p14="http://schemas.microsoft.com/office/powerpoint/2010/main" val="124940904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>
                <a:solidFill>
                  <a:schemeClr val="accent3"/>
                </a:solidFill>
              </a:rPr>
              <a:t>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Pièce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</a:t>
            </a:r>
            <a:r>
              <a:rPr lang="fr-FR" dirty="0" err="1">
                <a:solidFill>
                  <a:schemeClr val="accent3"/>
                </a:solidFill>
              </a:rPr>
              <a:t>presence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 err="1">
                <a:solidFill>
                  <a:srgbClr val="FF0000"/>
                </a:solidFill>
              </a:rPr>
              <a:t>lumiere</a:t>
            </a:r>
            <a:r>
              <a:rPr lang="fr-FR" dirty="0">
                <a:solidFill>
                  <a:srgbClr val="FF0000"/>
                </a:solidFill>
              </a:rPr>
              <a:t>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 (distribué)</a:t>
            </a:r>
          </a:p>
          <a:p>
            <a:pPr lvl="2"/>
            <a:r>
              <a:rPr lang="fr-FR" dirty="0"/>
              <a:t>Ecran </a:t>
            </a:r>
            <a:r>
              <a:rPr lang="fr-FR" b="1" dirty="0"/>
              <a:t>TFT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r>
              <a:rPr lang="fr-FR" dirty="0"/>
              <a:t>SD logger </a:t>
            </a:r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6680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399FE2-FB4A-4F2C-B8E1-31AAB8FC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28B4D-9F09-4CB7-9E01-5553779F4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une interface type station météo</a:t>
            </a:r>
          </a:p>
          <a:p>
            <a:endParaRPr lang="fr-FR" dirty="0"/>
          </a:p>
          <a:p>
            <a:r>
              <a:rPr lang="fr-FR" dirty="0"/>
              <a:t>Avancé II:</a:t>
            </a:r>
          </a:p>
          <a:p>
            <a:pPr lvl="1"/>
            <a:r>
              <a:rPr lang="fr-FR" dirty="0"/>
              <a:t>Prévoir des menus </a:t>
            </a:r>
          </a:p>
          <a:p>
            <a:pPr lvl="1"/>
            <a:r>
              <a:rPr lang="fr-FR" dirty="0"/>
              <a:t>gérer la synchro/adressage par menu</a:t>
            </a:r>
          </a:p>
          <a:p>
            <a:pPr lvl="1"/>
            <a:r>
              <a:rPr lang="fr-FR" dirty="0"/>
              <a:t>Modifier les niveaux d’alerte par écran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765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&amp; 32bits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Arduino DUE</a:t>
            </a:r>
          </a:p>
          <a:p>
            <a:pPr lvl="2"/>
            <a:r>
              <a:rPr lang="fr-FR" dirty="0"/>
              <a:t>processeur : AT91SAM3X8E</a:t>
            </a:r>
          </a:p>
          <a:p>
            <a:pPr lvl="2"/>
            <a:r>
              <a:rPr lang="fr-FR" b="1" dirty="0"/>
              <a:t>84 </a:t>
            </a:r>
            <a:r>
              <a:rPr lang="fr-FR" dirty="0"/>
              <a:t>Mhz</a:t>
            </a:r>
          </a:p>
          <a:p>
            <a:pPr lvl="2"/>
            <a:r>
              <a:rPr lang="fr-FR" dirty="0"/>
              <a:t>Flash : 2x256 Kb</a:t>
            </a:r>
          </a:p>
          <a:p>
            <a:pPr lvl="2"/>
            <a:r>
              <a:rPr lang="fr-FR" dirty="0"/>
              <a:t>SRAM : 64 Kb + 32 Kb</a:t>
            </a:r>
          </a:p>
          <a:p>
            <a:pPr lvl="2"/>
            <a:r>
              <a:rPr lang="fr-FR" dirty="0"/>
              <a:t>EEPROM </a:t>
            </a:r>
          </a:p>
          <a:p>
            <a:pPr lvl="2"/>
            <a:r>
              <a:rPr lang="fr-FR" dirty="0"/>
              <a:t>54 I/O numériques</a:t>
            </a:r>
          </a:p>
          <a:p>
            <a:pPr lvl="2"/>
            <a:r>
              <a:rPr lang="fr-FR" dirty="0"/>
              <a:t>12 analogiques 12 Bits DAC Input</a:t>
            </a:r>
          </a:p>
          <a:p>
            <a:pPr lvl="2"/>
            <a:r>
              <a:rPr lang="fr-FR" dirty="0"/>
              <a:t>2 analogiques Output</a:t>
            </a:r>
          </a:p>
          <a:p>
            <a:pPr lvl="2"/>
            <a:r>
              <a:rPr lang="fr-FR" dirty="0"/>
              <a:t>USB On The Go</a:t>
            </a:r>
          </a:p>
          <a:p>
            <a:pPr lvl="1"/>
            <a:endParaRPr lang="fr-FR" dirty="0"/>
          </a:p>
        </p:txBody>
      </p:sp>
      <p:pic>
        <p:nvPicPr>
          <p:cNvPr id="104452" name="Picture 4" descr="RÃ©sultat de recherche d'images pour &quot;arduino DUE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4775" y="928670"/>
            <a:ext cx="5229225" cy="3448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053C6-DA35-4F06-A28D-702A97D0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bluetooth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4A6EDE-1853-4FB6-B3BD-66560572E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Connecter un slave à une appli simple</a:t>
            </a:r>
          </a:p>
          <a:p>
            <a:pPr lvl="1"/>
            <a:r>
              <a:rPr lang="fr-FR" dirty="0"/>
              <a:t>Communiquer par Bluetooth avec un smartphone</a:t>
            </a:r>
          </a:p>
          <a:p>
            <a:endParaRPr lang="fr-FR" dirty="0"/>
          </a:p>
          <a:p>
            <a:r>
              <a:rPr lang="fr-FR" dirty="0"/>
              <a:t>Remonter des infos capteurs</a:t>
            </a:r>
          </a:p>
          <a:p>
            <a:endParaRPr lang="fr-FR" dirty="0"/>
          </a:p>
          <a:p>
            <a:r>
              <a:rPr lang="fr-FR" dirty="0"/>
              <a:t>Avancé III:</a:t>
            </a:r>
          </a:p>
          <a:p>
            <a:pPr lvl="1"/>
            <a:r>
              <a:rPr lang="fr-FR" dirty="0"/>
              <a:t>Afficher les données par une appli personnalisé codé pour </a:t>
            </a:r>
            <a:r>
              <a:rPr lang="fr-FR" dirty="0" err="1"/>
              <a:t>android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04133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AEBA66-3D96-4587-97B9-FDAD3795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Reseau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0797AC-36A0-4D3D-ABAE-E359FCA48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Être un serveur web</a:t>
            </a:r>
          </a:p>
          <a:p>
            <a:endParaRPr lang="fr-FR" dirty="0"/>
          </a:p>
          <a:p>
            <a:r>
              <a:rPr lang="fr-FR" dirty="0"/>
              <a:t>Parler au réseau</a:t>
            </a:r>
          </a:p>
          <a:p>
            <a:pPr lvl="1"/>
            <a:r>
              <a:rPr lang="fr-FR" dirty="0"/>
              <a:t>Faire des requête HTTP</a:t>
            </a:r>
          </a:p>
          <a:p>
            <a:pPr lvl="1"/>
            <a:endParaRPr lang="fr-FR" dirty="0"/>
          </a:p>
          <a:p>
            <a:r>
              <a:rPr lang="fr-FR" dirty="0"/>
              <a:t>Répondre au réseau</a:t>
            </a:r>
          </a:p>
          <a:p>
            <a:pPr lvl="1"/>
            <a:r>
              <a:rPr lang="fr-FR" dirty="0"/>
              <a:t>Gérer un jeux de </a:t>
            </a:r>
            <a:r>
              <a:rPr lang="fr-FR" dirty="0" err="1"/>
              <a:t>led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Envoie mail</a:t>
            </a:r>
          </a:p>
          <a:p>
            <a:pPr lvl="1"/>
            <a:endParaRPr lang="fr-FR" dirty="0"/>
          </a:p>
          <a:p>
            <a:r>
              <a:rPr lang="fr-FR" dirty="0"/>
              <a:t>Avance II : Un serveur internet pour retenir les données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rest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756408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>
                <a:solidFill>
                  <a:schemeClr val="accent3"/>
                </a:solidFill>
              </a:rPr>
              <a:t>présence,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Pièce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présence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temps(distribué)</a:t>
            </a:r>
          </a:p>
          <a:p>
            <a:pPr lvl="2"/>
            <a:r>
              <a:rPr lang="fr-FR" dirty="0"/>
              <a:t>Ecran </a:t>
            </a:r>
            <a:r>
              <a:rPr lang="fr-FR" b="1" dirty="0"/>
              <a:t>TFT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r>
              <a:rPr lang="fr-FR" dirty="0"/>
              <a:t>SD logger </a:t>
            </a:r>
          </a:p>
          <a:p>
            <a:pPr lvl="2"/>
            <a:r>
              <a:rPr lang="fr-FR" dirty="0">
                <a:solidFill>
                  <a:schemeClr val="accent2"/>
                </a:solidFill>
              </a:rPr>
              <a:t>w5100</a:t>
            </a:r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675527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7CA15-9292-43A7-8733-744CEC11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0B24EB-B649-4423-8962-0FF0701A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connecter votre station a internet(w5100)</a:t>
            </a:r>
          </a:p>
          <a:p>
            <a:pPr lvl="2"/>
            <a:r>
              <a:rPr lang="fr-FR" dirty="0"/>
              <a:t>Mettre en place un mode alarme </a:t>
            </a:r>
          </a:p>
          <a:p>
            <a:pPr lvl="3"/>
            <a:r>
              <a:rPr lang="fr-FR" dirty="0"/>
              <a:t>Activation code/ code réseau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Mettre en place des alertes </a:t>
            </a:r>
          </a:p>
          <a:p>
            <a:pPr lvl="3"/>
            <a:r>
              <a:rPr lang="fr-FR" dirty="0"/>
              <a:t>Mail intrusion</a:t>
            </a:r>
          </a:p>
          <a:p>
            <a:pPr lvl="3"/>
            <a:r>
              <a:rPr lang="fr-FR" dirty="0"/>
              <a:t>Module sécurité : Dispositif de fumé</a:t>
            </a:r>
          </a:p>
          <a:p>
            <a:pPr lvl="2"/>
            <a:r>
              <a:rPr lang="fr-FR" dirty="0"/>
              <a:t>Extinction des lumières, fermeture de volets, …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Ouverture Portail,…</a:t>
            </a:r>
          </a:p>
          <a:p>
            <a:pPr marL="914400" lvl="2" indent="0">
              <a:buNone/>
            </a:pP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01336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AEBA66-3D96-4587-97B9-FDAD3795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GPRS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0797AC-36A0-4D3D-ABAE-E359FCA48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Piloter par 3G un jeu de </a:t>
            </a:r>
            <a:r>
              <a:rPr lang="fr-FR" dirty="0" err="1"/>
              <a:t>led</a:t>
            </a:r>
            <a:endParaRPr lang="fr-FR" dirty="0"/>
          </a:p>
          <a:p>
            <a:endParaRPr lang="fr-FR" dirty="0"/>
          </a:p>
          <a:p>
            <a:r>
              <a:rPr lang="fr-FR" dirty="0"/>
              <a:t>Envoyer des alertes</a:t>
            </a:r>
          </a:p>
          <a:p>
            <a:pPr lvl="1"/>
            <a:r>
              <a:rPr lang="fr-FR" dirty="0"/>
              <a:t>Mail, sms</a:t>
            </a:r>
          </a:p>
          <a:p>
            <a:pPr lvl="1"/>
            <a:endParaRPr lang="fr-FR" dirty="0"/>
          </a:p>
          <a:p>
            <a:r>
              <a:rPr lang="fr-FR" dirty="0"/>
              <a:t>Avance II : Un serveur internet pour retenir les données</a:t>
            </a:r>
          </a:p>
          <a:p>
            <a:pPr lvl="2"/>
            <a:r>
              <a:rPr lang="fr-FR" dirty="0"/>
              <a:t>Exemple </a:t>
            </a:r>
            <a:r>
              <a:rPr lang="fr-FR" dirty="0" err="1"/>
              <a:t>rest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523954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AE7BA-0E60-4F9E-AF65-4B0D9F20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12A7-4985-459D-AB82-17CA8A26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Gérer des modules </a:t>
            </a:r>
            <a:r>
              <a:rPr lang="fr-FR" dirty="0" err="1"/>
              <a:t>nrf</a:t>
            </a:r>
            <a:r>
              <a:rPr lang="fr-FR" dirty="0"/>
              <a:t> pour </a:t>
            </a:r>
          </a:p>
          <a:p>
            <a:pPr lvl="2"/>
            <a:r>
              <a:rPr lang="fr-FR" dirty="0"/>
              <a:t>Porte de garage : </a:t>
            </a:r>
            <a:r>
              <a:rPr lang="fr-FR" dirty="0">
                <a:solidFill>
                  <a:schemeClr val="accent3"/>
                </a:solidFill>
              </a:rPr>
              <a:t>présence, bip(</a:t>
            </a:r>
            <a:r>
              <a:rPr lang="fr-FR" dirty="0" err="1">
                <a:solidFill>
                  <a:schemeClr val="accent3"/>
                </a:solidFill>
              </a:rPr>
              <a:t>rf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r>
              <a:rPr lang="fr-FR" dirty="0"/>
              <a:t>, </a:t>
            </a:r>
            <a:r>
              <a:rPr lang="fr-FR" dirty="0">
                <a:solidFill>
                  <a:schemeClr val="accent2"/>
                </a:solidFill>
              </a:rPr>
              <a:t>porte, lumière</a:t>
            </a:r>
          </a:p>
          <a:p>
            <a:pPr lvl="2"/>
            <a:r>
              <a:rPr lang="fr-FR" dirty="0"/>
              <a:t>Pièce :</a:t>
            </a:r>
            <a:r>
              <a:rPr lang="fr-FR" dirty="0">
                <a:solidFill>
                  <a:schemeClr val="accent3"/>
                </a:solidFill>
              </a:rPr>
              <a:t>Température, Humidité, luminosité, présence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volets</a:t>
            </a:r>
          </a:p>
          <a:p>
            <a:pPr lvl="2"/>
            <a:r>
              <a:rPr lang="fr-FR" dirty="0"/>
              <a:t>Jardin / plante verte : </a:t>
            </a:r>
            <a:r>
              <a:rPr lang="fr-FR" dirty="0">
                <a:solidFill>
                  <a:schemeClr val="accent3"/>
                </a:solidFill>
              </a:rPr>
              <a:t>Humidité, </a:t>
            </a:r>
            <a:r>
              <a:rPr lang="fr-FR" dirty="0" err="1">
                <a:solidFill>
                  <a:schemeClr val="accent3"/>
                </a:solidFill>
              </a:rPr>
              <a:t>t°c</a:t>
            </a:r>
            <a:r>
              <a:rPr lang="fr-FR" dirty="0">
                <a:solidFill>
                  <a:schemeClr val="accent3"/>
                </a:solidFill>
              </a:rPr>
              <a:t>, Humidité sol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lumière, eau</a:t>
            </a:r>
          </a:p>
          <a:p>
            <a:pPr lvl="2"/>
            <a:endParaRPr lang="fr-FR" dirty="0"/>
          </a:p>
          <a:p>
            <a:r>
              <a:rPr lang="fr-FR" dirty="0"/>
              <a:t>Centralisateur </a:t>
            </a:r>
            <a:r>
              <a:rPr lang="fr-FR" dirty="0" err="1"/>
              <a:t>nrf</a:t>
            </a:r>
            <a:r>
              <a:rPr lang="fr-FR" dirty="0"/>
              <a:t> pour</a:t>
            </a:r>
          </a:p>
          <a:p>
            <a:pPr lvl="2"/>
            <a:r>
              <a:rPr lang="fr-FR" dirty="0"/>
              <a:t>Gestion de temps(distribué)</a:t>
            </a:r>
          </a:p>
          <a:p>
            <a:pPr lvl="2"/>
            <a:r>
              <a:rPr lang="fr-FR" dirty="0"/>
              <a:t>Ecran </a:t>
            </a:r>
            <a:r>
              <a:rPr lang="fr-FR" b="1" dirty="0"/>
              <a:t>TFT</a:t>
            </a:r>
          </a:p>
          <a:p>
            <a:pPr lvl="2"/>
            <a:r>
              <a:rPr lang="fr-FR" dirty="0"/>
              <a:t>Rotary encoder</a:t>
            </a:r>
          </a:p>
          <a:p>
            <a:pPr lvl="2"/>
            <a:r>
              <a:rPr lang="fr-FR" dirty="0"/>
              <a:t>SD logger </a:t>
            </a:r>
          </a:p>
          <a:p>
            <a:pPr lvl="2"/>
            <a:r>
              <a:rPr lang="fr-FR" dirty="0"/>
              <a:t>w5100</a:t>
            </a:r>
          </a:p>
          <a:p>
            <a:pPr lvl="2"/>
            <a:r>
              <a:rPr lang="fr-FR" dirty="0">
                <a:solidFill>
                  <a:schemeClr val="accent2"/>
                </a:solidFill>
              </a:rPr>
              <a:t>3G GPRS</a:t>
            </a:r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528635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7CA15-9292-43A7-8733-744CEC11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0B24EB-B649-4423-8962-0FF0701A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connecter votre station a internet GPRS</a:t>
            </a:r>
          </a:p>
          <a:p>
            <a:pPr lvl="2"/>
            <a:r>
              <a:rPr lang="fr-FR" dirty="0"/>
              <a:t>Mettre en place un mode alarme </a:t>
            </a:r>
          </a:p>
          <a:p>
            <a:pPr lvl="3"/>
            <a:r>
              <a:rPr lang="fr-FR" dirty="0"/>
              <a:t>Activation code/ code réseau</a:t>
            </a:r>
          </a:p>
          <a:p>
            <a:pPr lvl="2"/>
            <a:r>
              <a:rPr lang="fr-FR" dirty="0"/>
              <a:t>Mettre en place des alertes </a:t>
            </a:r>
          </a:p>
          <a:p>
            <a:pPr lvl="3"/>
            <a:r>
              <a:rPr lang="fr-FR" dirty="0"/>
              <a:t>Mail, sms intrusion</a:t>
            </a:r>
          </a:p>
          <a:p>
            <a:pPr lvl="3"/>
            <a:r>
              <a:rPr lang="fr-FR" dirty="0"/>
              <a:t>Dispositif de fumé</a:t>
            </a:r>
          </a:p>
          <a:p>
            <a:pPr lvl="2"/>
            <a:r>
              <a:rPr lang="fr-FR" dirty="0"/>
              <a:t>Extinction des lumières, fermeture de volets, … </a:t>
            </a:r>
          </a:p>
          <a:p>
            <a:pPr lvl="3"/>
            <a:r>
              <a:rPr lang="fr-FR" dirty="0"/>
              <a:t>par sms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Ouverture Portail,…</a:t>
            </a:r>
          </a:p>
          <a:p>
            <a:pPr lvl="3"/>
            <a:r>
              <a:rPr lang="fr-FR" dirty="0"/>
              <a:t>sms</a:t>
            </a:r>
          </a:p>
          <a:p>
            <a:r>
              <a:rPr lang="fr-FR" dirty="0"/>
              <a:t>Avancé II:</a:t>
            </a:r>
          </a:p>
          <a:p>
            <a:pPr lvl="2"/>
            <a:r>
              <a:rPr lang="fr-FR" dirty="0"/>
              <a:t>Gérer une communication téléphonique en cas d’alarme</a:t>
            </a:r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8427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4E2C23-7148-43A8-A604-03E43C4D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1DFF7C-1021-4463-B68E-27F05482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Gérer un module mouvant</a:t>
            </a:r>
          </a:p>
          <a:p>
            <a:pPr lvl="1"/>
            <a:r>
              <a:rPr lang="fr-FR" dirty="0" err="1"/>
              <a:t>T°c</a:t>
            </a:r>
            <a:r>
              <a:rPr lang="fr-FR" dirty="0"/>
              <a:t>, RH%, tension batterie, vitesse moteur, …</a:t>
            </a:r>
          </a:p>
          <a:p>
            <a:pPr lvl="1"/>
            <a:r>
              <a:rPr lang="fr-FR" dirty="0"/>
              <a:t>Infos GPS, suivi, </a:t>
            </a:r>
          </a:p>
          <a:p>
            <a:pPr lvl="1"/>
            <a:r>
              <a:rPr lang="fr-FR" dirty="0"/>
              <a:t>logger SD</a:t>
            </a:r>
          </a:p>
          <a:p>
            <a:pPr lvl="1"/>
            <a:r>
              <a:rPr lang="fr-FR" dirty="0"/>
              <a:t>distance du point de départ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Nouveau écran d’affichage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122824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4E2C23-7148-43A8-A604-03E43C4D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1DFF7C-1021-4463-B68E-27F05482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Gérer un module mouvant</a:t>
            </a:r>
          </a:p>
          <a:p>
            <a:pPr lvl="1"/>
            <a:r>
              <a:rPr lang="fr-FR" dirty="0"/>
              <a:t>Ajouter Altitude relative, pression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écran d’affichage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434353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4E2C23-7148-43A8-A604-03E43C4D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1DFF7C-1021-4463-B68E-27F054821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Gérer un module mouvant</a:t>
            </a:r>
          </a:p>
          <a:p>
            <a:pPr lvl="1"/>
            <a:r>
              <a:rPr lang="fr-FR" dirty="0"/>
              <a:t>Ajouter Accélération, Inclinaison X,Y,Z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Avancé :</a:t>
            </a:r>
          </a:p>
          <a:p>
            <a:pPr lvl="1"/>
            <a:r>
              <a:rPr lang="fr-FR" dirty="0"/>
              <a:t>écran d’affichage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035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kits compatible arduino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Différentes cartes "compatibles"</a:t>
            </a:r>
          </a:p>
          <a:p>
            <a:pPr lvl="1"/>
            <a:r>
              <a:rPr lang="fr-FR" dirty="0"/>
              <a:t>Formats</a:t>
            </a:r>
          </a:p>
          <a:p>
            <a:pPr lvl="2"/>
            <a:r>
              <a:rPr lang="fr-FR" dirty="0" err="1"/>
              <a:t>Pinguino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PIC32MX400</a:t>
            </a:r>
          </a:p>
          <a:p>
            <a:pPr lvl="2"/>
            <a:r>
              <a:rPr lang="fr-FR" dirty="0">
                <a:sym typeface="Wingdings" pitchFamily="2" charset="2"/>
              </a:rPr>
              <a:t>Intel</a:t>
            </a:r>
          </a:p>
          <a:p>
            <a:pPr lvl="2"/>
            <a:r>
              <a:rPr lang="fr-FR" dirty="0">
                <a:sym typeface="Wingdings" pitchFamily="2" charset="2"/>
              </a:rPr>
              <a:t>…</a:t>
            </a:r>
            <a:endParaRPr lang="fr-FR" dirty="0"/>
          </a:p>
          <a:p>
            <a:pPr lvl="1">
              <a:buNone/>
            </a:pPr>
            <a:r>
              <a:rPr lang="fr-FR" dirty="0"/>
              <a:t>Attention aux voltages 5V </a:t>
            </a:r>
            <a:r>
              <a:rPr lang="fr-FR" sz="1600" dirty="0"/>
              <a:t>vs</a:t>
            </a:r>
            <a:r>
              <a:rPr lang="fr-FR" dirty="0"/>
              <a:t> 3.3V</a:t>
            </a:r>
          </a:p>
          <a:p>
            <a:pPr lvl="1">
              <a:buNone/>
            </a:pPr>
            <a:endParaRPr lang="fr-FR" dirty="0"/>
          </a:p>
          <a:p>
            <a:pPr lvl="1">
              <a:buNone/>
            </a:pPr>
            <a:r>
              <a:rPr lang="fr-FR" dirty="0"/>
              <a:t>compatible = enfichable sur </a:t>
            </a:r>
            <a:r>
              <a:rPr lang="fr-FR" dirty="0" err="1"/>
              <a:t>shield</a:t>
            </a:r>
            <a:endParaRPr lang="fr-FR" dirty="0"/>
          </a:p>
        </p:txBody>
      </p:sp>
      <p:pic>
        <p:nvPicPr>
          <p:cNvPr id="102402" name="Picture 2" descr="RÃ©sultat de recherche d'images pour &quot;pinguino pic32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1142984"/>
            <a:ext cx="3000396" cy="2700357"/>
          </a:xfrm>
          <a:prstGeom prst="rect">
            <a:avLst/>
          </a:prstGeom>
          <a:noFill/>
        </p:spPr>
      </p:pic>
      <p:pic>
        <p:nvPicPr>
          <p:cNvPr id="102404" name="Picture 4" descr="RÃ©sultat de recherche d'images pour &quot;arduino compatibl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3640547"/>
            <a:ext cx="3404296" cy="23886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C8EA0B-779B-4C1D-8853-D1E7A0577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SUPER TP 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92C7CC-D095-4DE4-989B-0F2BF4A1A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 serveur et un client  </a:t>
            </a:r>
            <a:r>
              <a:rPr lang="fr-FR" dirty="0" err="1"/>
              <a:t>rf</a:t>
            </a:r>
            <a:r>
              <a:rPr lang="fr-FR" dirty="0"/>
              <a:t> ou </a:t>
            </a:r>
            <a:r>
              <a:rPr lang="fr-FR" dirty="0" err="1"/>
              <a:t>nrf</a:t>
            </a:r>
            <a:endParaRPr lang="fr-FR" dirty="0"/>
          </a:p>
          <a:p>
            <a:pPr lvl="1"/>
            <a:r>
              <a:rPr lang="fr-FR" dirty="0"/>
              <a:t>Client</a:t>
            </a:r>
          </a:p>
          <a:p>
            <a:pPr lvl="2"/>
            <a:r>
              <a:rPr lang="fr-FR" dirty="0"/>
              <a:t>Capteurs véhicule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Serveur</a:t>
            </a:r>
          </a:p>
          <a:p>
            <a:pPr lvl="2"/>
            <a:r>
              <a:rPr lang="fr-FR" dirty="0"/>
              <a:t>Afficheur </a:t>
            </a:r>
            <a:r>
              <a:rPr lang="fr-FR" dirty="0" err="1"/>
              <a:t>tft</a:t>
            </a:r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786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&amp; </a:t>
            </a:r>
            <a:r>
              <a:rPr lang="fr-FR" dirty="0" err="1"/>
              <a:t>shield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Shield</a:t>
            </a:r>
            <a:r>
              <a:rPr lang="fr-FR" dirty="0"/>
              <a:t> = bouclier </a:t>
            </a:r>
          </a:p>
          <a:p>
            <a:endParaRPr lang="fr-FR" dirty="0"/>
          </a:p>
          <a:p>
            <a:r>
              <a:rPr lang="fr-FR" dirty="0"/>
              <a:t>Enfichable </a:t>
            </a:r>
          </a:p>
          <a:p>
            <a:pPr lvl="1"/>
            <a:r>
              <a:rPr lang="fr-FR" dirty="0"/>
              <a:t>multiples formats </a:t>
            </a:r>
          </a:p>
          <a:p>
            <a:pPr lvl="2"/>
            <a:r>
              <a:rPr lang="fr-FR" dirty="0"/>
              <a:t>nano</a:t>
            </a:r>
          </a:p>
          <a:p>
            <a:pPr lvl="2"/>
            <a:r>
              <a:rPr lang="fr-FR" dirty="0" err="1"/>
              <a:t>uno</a:t>
            </a:r>
            <a:endParaRPr lang="fr-FR" dirty="0"/>
          </a:p>
          <a:p>
            <a:pPr lvl="2"/>
            <a:r>
              <a:rPr lang="fr-FR" dirty="0" err="1"/>
              <a:t>mega</a:t>
            </a:r>
            <a:r>
              <a:rPr lang="fr-FR" dirty="0"/>
              <a:t> </a:t>
            </a:r>
          </a:p>
          <a:p>
            <a:pPr lvl="2"/>
            <a:endParaRPr lang="fr-FR" dirty="0"/>
          </a:p>
          <a:p>
            <a:r>
              <a:rPr lang="fr-FR" dirty="0"/>
              <a:t>Proto </a:t>
            </a:r>
            <a:r>
              <a:rPr lang="fr-FR" dirty="0" err="1"/>
              <a:t>shield</a:t>
            </a:r>
            <a:endParaRPr lang="fr-FR" dirty="0"/>
          </a:p>
          <a:p>
            <a:pPr lvl="2"/>
            <a:endParaRPr lang="fr-FR" dirty="0"/>
          </a:p>
        </p:txBody>
      </p:sp>
      <p:pic>
        <p:nvPicPr>
          <p:cNvPr id="107522" name="Picture 2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4286256"/>
            <a:ext cx="2928958" cy="2089934"/>
          </a:xfrm>
          <a:prstGeom prst="rect">
            <a:avLst/>
          </a:prstGeom>
          <a:noFill/>
        </p:spPr>
      </p:pic>
      <p:pic>
        <p:nvPicPr>
          <p:cNvPr id="107524" name="Picture 4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1357298"/>
            <a:ext cx="2534255" cy="2571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shields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CNC </a:t>
            </a:r>
            <a:r>
              <a:rPr lang="fr-FR" dirty="0" err="1"/>
              <a:t>Shield</a:t>
            </a:r>
            <a:endParaRPr lang="fr-FR" dirty="0"/>
          </a:p>
          <a:p>
            <a:endParaRPr lang="fr-FR" dirty="0"/>
          </a:p>
          <a:p>
            <a:r>
              <a:rPr lang="fr-FR" dirty="0"/>
              <a:t>Wifi </a:t>
            </a:r>
            <a:r>
              <a:rPr lang="fr-FR" dirty="0" err="1"/>
              <a:t>shield</a:t>
            </a:r>
            <a:endParaRPr lang="fr-FR" dirty="0"/>
          </a:p>
          <a:p>
            <a:endParaRPr lang="fr-FR" dirty="0"/>
          </a:p>
          <a:p>
            <a:r>
              <a:rPr lang="fr-FR" dirty="0"/>
              <a:t>GPRS / LTE</a:t>
            </a:r>
          </a:p>
          <a:p>
            <a:endParaRPr lang="fr-FR" dirty="0"/>
          </a:p>
          <a:p>
            <a:r>
              <a:rPr lang="fr-FR" dirty="0" err="1"/>
              <a:t>Screen</a:t>
            </a:r>
            <a:r>
              <a:rPr lang="fr-FR" dirty="0"/>
              <a:t> LCD 16x2/20x4 </a:t>
            </a:r>
            <a:r>
              <a:rPr lang="fr-FR" dirty="0" err="1"/>
              <a:t>Shield</a:t>
            </a:r>
            <a:endParaRPr lang="fr-FR" dirty="0"/>
          </a:p>
          <a:p>
            <a:endParaRPr lang="fr-FR" dirty="0"/>
          </a:p>
          <a:p>
            <a:r>
              <a:rPr lang="fr-FR" dirty="0"/>
              <a:t>RJ45</a:t>
            </a:r>
          </a:p>
        </p:txBody>
      </p:sp>
      <p:pic>
        <p:nvPicPr>
          <p:cNvPr id="105474" name="Picture 2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1357298"/>
            <a:ext cx="2571768" cy="2148119"/>
          </a:xfrm>
          <a:prstGeom prst="rect">
            <a:avLst/>
          </a:prstGeom>
          <a:noFill/>
        </p:spPr>
      </p:pic>
      <p:pic>
        <p:nvPicPr>
          <p:cNvPr id="105476" name="Picture 4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04" y="3571876"/>
            <a:ext cx="3000396" cy="2180288"/>
          </a:xfrm>
          <a:prstGeom prst="rect">
            <a:avLst/>
          </a:prstGeom>
          <a:noFill/>
        </p:spPr>
      </p:pic>
      <p:pic>
        <p:nvPicPr>
          <p:cNvPr id="105478" name="Picture 6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388" y="1571612"/>
            <a:ext cx="2034938" cy="14791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Shield</a:t>
            </a:r>
            <a:r>
              <a:rPr lang="fr-FR" dirty="0"/>
              <a:t> &amp; formats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certaines </a:t>
            </a:r>
            <a:r>
              <a:rPr lang="fr-FR" dirty="0" err="1"/>
              <a:t>shields</a:t>
            </a:r>
            <a:r>
              <a:rPr lang="fr-FR" dirty="0"/>
              <a:t> sont disponibles pour </a:t>
            </a:r>
          </a:p>
          <a:p>
            <a:pPr lvl="1"/>
            <a:r>
              <a:rPr lang="fr-FR" dirty="0"/>
              <a:t>Nano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Mega</a:t>
            </a:r>
            <a:endParaRPr lang="fr-FR" dirty="0"/>
          </a:p>
        </p:txBody>
      </p:sp>
      <p:pic>
        <p:nvPicPr>
          <p:cNvPr id="106500" name="Picture 4" descr="RÃ©sultat de recherche d'images pour &quot;arduino shield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4542371">
            <a:off x="5174515" y="1964316"/>
            <a:ext cx="4572024" cy="3322338"/>
          </a:xfrm>
          <a:prstGeom prst="rect">
            <a:avLst/>
          </a:prstGeom>
          <a:noFill/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56" y="2985760"/>
            <a:ext cx="4214842" cy="2586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modules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modules sont sur des </a:t>
            </a:r>
            <a:r>
              <a:rPr lang="fr-FR" dirty="0" err="1"/>
              <a:t>pcb</a:t>
            </a:r>
            <a:endParaRPr lang="fr-FR" dirty="0"/>
          </a:p>
          <a:p>
            <a:pPr lvl="1"/>
            <a:r>
              <a:rPr lang="fr-FR" dirty="0"/>
              <a:t>Les composants nécessaires à la puce </a:t>
            </a:r>
          </a:p>
          <a:p>
            <a:pPr lvl="1">
              <a:buNone/>
            </a:pPr>
            <a:r>
              <a:rPr lang="fr-FR" dirty="0"/>
              <a:t>principale pour fonctionner(régulateur tension, résistances, …)</a:t>
            </a:r>
          </a:p>
          <a:p>
            <a:pPr lvl="1"/>
            <a:r>
              <a:rPr lang="fr-FR" dirty="0"/>
              <a:t>La puce principale peut exister sans </a:t>
            </a:r>
          </a:p>
          <a:p>
            <a:pPr lvl="1"/>
            <a:r>
              <a:rPr lang="fr-FR" dirty="0"/>
              <a:t>module</a:t>
            </a:r>
          </a:p>
          <a:p>
            <a:pPr lvl="2"/>
            <a:r>
              <a:rPr lang="fr-FR" dirty="0"/>
              <a:t>exemple :</a:t>
            </a:r>
          </a:p>
          <a:p>
            <a:pPr lvl="3"/>
            <a:r>
              <a:rPr lang="fr-FR" dirty="0"/>
              <a:t>bmp280 </a:t>
            </a:r>
          </a:p>
          <a:p>
            <a:pPr lvl="4"/>
            <a:r>
              <a:rPr lang="fr-FR" dirty="0"/>
              <a:t>composant intégrable</a:t>
            </a:r>
          </a:p>
          <a:p>
            <a:pPr lvl="4"/>
            <a:r>
              <a:rPr lang="fr-FR" dirty="0"/>
              <a:t>module</a:t>
            </a:r>
          </a:p>
          <a:p>
            <a:pPr lvl="1"/>
            <a:endParaRPr lang="fr-FR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6" y="1306463"/>
            <a:ext cx="15811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40" y="4714884"/>
            <a:ext cx="16287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6578" y="2857496"/>
            <a:ext cx="1519241" cy="1625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Connecteur droit avec flèche 7"/>
          <p:cNvCxnSpPr/>
          <p:nvPr/>
        </p:nvCxnSpPr>
        <p:spPr>
          <a:xfrm flipV="1">
            <a:off x="4714876" y="3286124"/>
            <a:ext cx="2928958" cy="15001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4786314" y="4286256"/>
            <a:ext cx="2071702" cy="8572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circuits intégrés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avec ou sans programmation</a:t>
            </a:r>
          </a:p>
          <a:p>
            <a:r>
              <a:rPr lang="fr-FR" dirty="0"/>
              <a:t>le CI peut nécessiter un montage spécifique de composants </a:t>
            </a:r>
          </a:p>
          <a:p>
            <a:r>
              <a:rPr lang="fr-FR" dirty="0"/>
              <a:t>Documentation nécessaire</a:t>
            </a:r>
          </a:p>
          <a:p>
            <a:pPr lvl="2"/>
            <a:r>
              <a:rPr lang="fr-FR" dirty="0"/>
              <a:t>ex LM393, NE555, atmel328,PIC,…</a:t>
            </a:r>
          </a:p>
        </p:txBody>
      </p:sp>
      <p:pic>
        <p:nvPicPr>
          <p:cNvPr id="181250" name="Picture 2" descr="RÃ©sultat de recherche d'images pour &quot;ne555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4143380"/>
            <a:ext cx="2143140" cy="2143140"/>
          </a:xfrm>
          <a:prstGeom prst="rect">
            <a:avLst/>
          </a:prstGeom>
          <a:noFill/>
        </p:spPr>
      </p:pic>
      <p:pic>
        <p:nvPicPr>
          <p:cNvPr id="181252" name="Picture 4" descr="RÃ©sultat de recherche d'images pour &quot;atmega328p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877" y="3861048"/>
            <a:ext cx="3429024" cy="3429024"/>
          </a:xfrm>
          <a:prstGeom prst="rect">
            <a:avLst/>
          </a:prstGeom>
          <a:noFill/>
        </p:spPr>
      </p:pic>
      <p:pic>
        <p:nvPicPr>
          <p:cNvPr id="181254" name="Picture 6" descr="RÃ©sultat de recherche d'images pour &quot;eeprom 24c04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1880" y="4214818"/>
            <a:ext cx="2643182" cy="26431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Logistique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Votre formation avec </a:t>
            </a:r>
            <a:r>
              <a:rPr lang="fr-FR" dirty="0" err="1"/>
              <a:t>Orsys</a:t>
            </a:r>
            <a:endParaRPr lang="fr-F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 chapitre, nous aborderons : </a:t>
            </a:r>
          </a:p>
          <a:p>
            <a:pPr lvl="1"/>
            <a:r>
              <a:rPr lang="fr-FR" dirty="0"/>
              <a:t>L’open hardware</a:t>
            </a:r>
          </a:p>
          <a:p>
            <a:pPr lvl="1"/>
            <a:r>
              <a:rPr lang="fr-FR" dirty="0" err="1"/>
              <a:t>Wiring</a:t>
            </a:r>
            <a:r>
              <a:rPr lang="fr-FR" dirty="0"/>
              <a:t> et </a:t>
            </a:r>
            <a:r>
              <a:rPr lang="fr-FR" dirty="0" err="1"/>
              <a:t>arduino</a:t>
            </a:r>
            <a:endParaRPr lang="fr-FR" dirty="0"/>
          </a:p>
          <a:p>
            <a:pPr lvl="1"/>
            <a:r>
              <a:rPr lang="fr-FR" dirty="0"/>
              <a:t>Les cartes principales de développement pour ATMEGA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pinouts</a:t>
            </a:r>
            <a:r>
              <a:rPr lang="fr-FR" dirty="0"/>
              <a:t> des cartes</a:t>
            </a:r>
          </a:p>
          <a:p>
            <a:pPr lvl="1"/>
            <a:r>
              <a:rPr lang="fr-FR" dirty="0"/>
              <a:t>Les compositions des processeurs ATMEGA</a:t>
            </a:r>
          </a:p>
          <a:p>
            <a:pPr lvl="1"/>
            <a:r>
              <a:rPr lang="fr-FR" dirty="0"/>
              <a:t>Logique </a:t>
            </a:r>
            <a:r>
              <a:rPr lang="fr-FR" dirty="0" err="1"/>
              <a:t>shield</a:t>
            </a:r>
            <a:r>
              <a:rPr lang="fr-FR" dirty="0"/>
              <a:t> &amp; modules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</a:t>
            </a:r>
            <a:r>
              <a:rPr lang="fr-FR" dirty="0" err="1"/>
              <a:t>electroniques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 chapitre, nous aborderons : </a:t>
            </a:r>
          </a:p>
          <a:p>
            <a:pPr lvl="1"/>
            <a:r>
              <a:rPr lang="fr-FR" dirty="0"/>
              <a:t>Comment reconnaitre les composants</a:t>
            </a:r>
          </a:p>
          <a:p>
            <a:pPr lvl="1"/>
            <a:r>
              <a:rPr lang="fr-FR" dirty="0"/>
              <a:t>Les lois basiques de l’ électronique</a:t>
            </a:r>
          </a:p>
          <a:p>
            <a:pPr lvl="1"/>
            <a:r>
              <a:rPr lang="fr-FR" dirty="0"/>
              <a:t>Les I/O Tout ou Rien</a:t>
            </a:r>
          </a:p>
          <a:p>
            <a:pPr lvl="1"/>
            <a:r>
              <a:rPr lang="fr-FR" dirty="0"/>
              <a:t>Le PWM</a:t>
            </a:r>
          </a:p>
          <a:p>
            <a:pPr lvl="1"/>
            <a:r>
              <a:rPr lang="fr-FR" dirty="0"/>
              <a:t>Les protocoles UART, SPI I2C</a:t>
            </a:r>
          </a:p>
          <a:p>
            <a:pPr lvl="1"/>
            <a:r>
              <a:rPr lang="fr-FR" dirty="0"/>
              <a:t>Les 2 ports ICSP et les 2 ATMEGA présents sur les cartes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Reconnaitre les basiques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214282" y="1142984"/>
            <a:ext cx="4283106" cy="5357850"/>
          </a:xfrm>
        </p:spPr>
        <p:txBody>
          <a:bodyPr/>
          <a:lstStyle/>
          <a:p>
            <a:r>
              <a:rPr lang="fr-FR" dirty="0"/>
              <a:t>Résistance</a:t>
            </a:r>
          </a:p>
          <a:p>
            <a:pPr lvl="1"/>
            <a:r>
              <a:rPr lang="fr-FR" dirty="0"/>
              <a:t>Elle est exprimée en Ohm(s)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Elles existent en CMS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142984"/>
            <a:ext cx="4284693" cy="5357850"/>
          </a:xfrm>
        </p:spPr>
        <p:txBody>
          <a:bodyPr/>
          <a:lstStyle/>
          <a:p>
            <a:r>
              <a:rPr lang="fr-FR" dirty="0"/>
              <a:t>Condensateur</a:t>
            </a:r>
          </a:p>
          <a:p>
            <a:pPr lvl="1"/>
            <a:r>
              <a:rPr lang="fr-FR" dirty="0"/>
              <a:t>Il est exprimé en décimal de farad </a:t>
            </a:r>
            <a:r>
              <a:rPr lang="fr-FR" sz="1400" dirty="0"/>
              <a:t>(µf micro farad, pf pico farad…)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Ils existent en CMS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933113"/>
            <a:ext cx="1643074" cy="49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 descr="RÃ©sultat de recherche d'images pour &quot;resistor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2500306"/>
            <a:ext cx="2214578" cy="1600168"/>
          </a:xfrm>
          <a:prstGeom prst="rect">
            <a:avLst/>
          </a:prstGeom>
          <a:noFill/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7580938" y="3723293"/>
            <a:ext cx="554421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1" name="Picture 17" descr="RÃ©sultat de recherche d'images pour &quot;condensator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0760" y="2214554"/>
            <a:ext cx="1285884" cy="1285884"/>
          </a:xfrm>
          <a:prstGeom prst="rect">
            <a:avLst/>
          </a:prstGeom>
          <a:noFill/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58148" y="2500306"/>
            <a:ext cx="834048" cy="143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00892" y="2428868"/>
            <a:ext cx="916992" cy="157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3" name="Picture 19" descr="RÃ©sultat de recherche d'images pour &quot;condensator uf&quot;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0" y="1928802"/>
            <a:ext cx="2000264" cy="2000264"/>
          </a:xfrm>
          <a:prstGeom prst="rect">
            <a:avLst/>
          </a:prstGeom>
          <a:noFill/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5400000">
            <a:off x="5239874" y="3761258"/>
            <a:ext cx="626408" cy="819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1928802"/>
            <a:ext cx="1643074" cy="49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ctangle 21"/>
          <p:cNvSpPr/>
          <p:nvPr/>
        </p:nvSpPr>
        <p:spPr>
          <a:xfrm>
            <a:off x="3143240" y="2000240"/>
            <a:ext cx="78581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0354" name="Picture 2" descr="https://fr.farnell.com/wcsstore/ExtendedSitesCatalogAssetStore/cms/asset/images/europe/common/campaign/new_products/06/Panasonic-103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14282" y="5286388"/>
            <a:ext cx="1393409" cy="1287245"/>
          </a:xfrm>
          <a:prstGeom prst="rect">
            <a:avLst/>
          </a:prstGeom>
          <a:noFill/>
        </p:spPr>
      </p:pic>
      <p:pic>
        <p:nvPicPr>
          <p:cNvPr id="100358" name="Picture 6" descr="Image associÃ©e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857488" y="5357826"/>
            <a:ext cx="1571635" cy="1058340"/>
          </a:xfrm>
          <a:prstGeom prst="rect">
            <a:avLst/>
          </a:prstGeom>
          <a:noFill/>
        </p:spPr>
      </p:pic>
      <p:pic>
        <p:nvPicPr>
          <p:cNvPr id="100356" name="Picture 4" descr="http://www.jsfrance.com/71392-large_default/resistance-cms-serie-era-boitier-1206-100-01-025w-25ppm-c-neuf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357290" y="5498173"/>
            <a:ext cx="1643074" cy="1090536"/>
          </a:xfrm>
          <a:prstGeom prst="rect">
            <a:avLst/>
          </a:prstGeom>
          <a:noFill/>
        </p:spPr>
      </p:pic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786314" y="5429264"/>
            <a:ext cx="3601930" cy="747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Reconnaitre les basiques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214282" y="1142984"/>
            <a:ext cx="4283106" cy="5357850"/>
          </a:xfrm>
        </p:spPr>
        <p:txBody>
          <a:bodyPr/>
          <a:lstStyle/>
          <a:p>
            <a:r>
              <a:rPr lang="fr-FR" dirty="0"/>
              <a:t>Quartz</a:t>
            </a:r>
          </a:p>
          <a:p>
            <a:pPr lvl="1"/>
            <a:r>
              <a:rPr lang="fr-FR" dirty="0"/>
              <a:t>exprimé en Hertz(s) Hz</a:t>
            </a:r>
          </a:p>
          <a:p>
            <a:pPr lvl="1"/>
            <a:endParaRPr lang="fr-FR" dirty="0"/>
          </a:p>
          <a:p>
            <a:pPr lvl="3">
              <a:buNone/>
            </a:pPr>
            <a:r>
              <a:rPr lang="fr-FR" dirty="0"/>
              <a:t>		</a:t>
            </a:r>
            <a:r>
              <a:rPr lang="fr-FR" sz="2000" dirty="0"/>
              <a:t>ou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inductance</a:t>
            </a:r>
          </a:p>
          <a:p>
            <a:pPr lvl="1"/>
            <a:r>
              <a:rPr lang="fr-FR" dirty="0"/>
              <a:t>exprimée en Henri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4645025" y="1142984"/>
            <a:ext cx="4284693" cy="5357850"/>
          </a:xfrm>
        </p:spPr>
        <p:txBody>
          <a:bodyPr/>
          <a:lstStyle/>
          <a:p>
            <a:r>
              <a:rPr lang="fr-FR" dirty="0"/>
              <a:t>Circuit intégrés</a:t>
            </a:r>
          </a:p>
          <a:p>
            <a:pPr lvl="1"/>
            <a:r>
              <a:rPr lang="fr-FR" dirty="0"/>
              <a:t>type gestion de puissance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type générique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2357428"/>
            <a:ext cx="1071570" cy="72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5500702"/>
            <a:ext cx="137650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9858439">
            <a:off x="6442176" y="2251232"/>
            <a:ext cx="1052997" cy="1208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4" name="Picture 30" descr="RÃ©sultat de recherche d'images pour &quot;attiny85&quot;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3834" y="5286388"/>
            <a:ext cx="1190610" cy="1190610"/>
          </a:xfrm>
          <a:prstGeom prst="rect">
            <a:avLst/>
          </a:prstGeom>
          <a:noFill/>
        </p:spPr>
      </p:pic>
      <p:pic>
        <p:nvPicPr>
          <p:cNvPr id="1028" name="Picture 4" descr="RÃ©sultat de recherche d'images pour &quot;quartz 16mhz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71670" y="2500306"/>
            <a:ext cx="2143140" cy="2143140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6200000">
            <a:off x="778812" y="1864338"/>
            <a:ext cx="847389" cy="111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6200000">
            <a:off x="2993390" y="1792900"/>
            <a:ext cx="847389" cy="111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ectangle 23"/>
          <p:cNvSpPr/>
          <p:nvPr/>
        </p:nvSpPr>
        <p:spPr>
          <a:xfrm>
            <a:off x="3286116" y="2000240"/>
            <a:ext cx="214314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Picture 9" descr="Image associÃ©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071670" y="4857760"/>
            <a:ext cx="2214578" cy="1569033"/>
          </a:xfrm>
          <a:prstGeom prst="rect">
            <a:avLst/>
          </a:prstGeom>
          <a:noFill/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2909" y="4797152"/>
            <a:ext cx="1353055" cy="34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11" descr="RÃ©sultat de recherche d'images pour &quot;inductor&quot;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28662" y="5286388"/>
            <a:ext cx="1071570" cy="10715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B2B6D66-B81D-4C36-99EC-4CA02EE1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Série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442F499-5909-466C-94EA-BB6045610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En parallèle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D6CE48F4-D002-41F1-94BB-35E4BC9705C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Remplacer un ensemble de résistance en une résistance unique équivalente </a:t>
            </a:r>
          </a:p>
          <a:p>
            <a:r>
              <a:rPr lang="fr-FR" dirty="0"/>
              <a:t>2 Montages série &amp; parallèle </a:t>
            </a:r>
          </a:p>
        </p:txBody>
      </p:sp>
      <p:sp>
        <p:nvSpPr>
          <p:cNvPr id="25" name="Espace réservé du contenu 24">
            <a:extLst>
              <a:ext uri="{FF2B5EF4-FFF2-40B4-BE49-F238E27FC236}">
                <a16:creationId xmlns:a16="http://schemas.microsoft.com/office/drawing/2014/main" id="{C05969F3-246E-4571-A7CF-E9E33A401A39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L’inverse de la résistance équivalente = la somme de l'inverse des résistances</a:t>
            </a:r>
          </a:p>
          <a:p>
            <a:endParaRPr lang="fr-FR" dirty="0"/>
          </a:p>
          <a:p>
            <a:r>
              <a:rPr lang="fr-FR" dirty="0"/>
              <a:t>Calculer les résistances</a:t>
            </a:r>
          </a:p>
          <a:p>
            <a:pPr marL="0" indent="0">
              <a:buNone/>
            </a:pPr>
            <a:r>
              <a:rPr lang="fr-FR" dirty="0"/>
              <a:t>en série en 1</a:t>
            </a:r>
            <a:r>
              <a:rPr lang="fr-FR" baseline="30000" dirty="0"/>
              <a:t>er</a:t>
            </a:r>
            <a:r>
              <a:rPr lang="fr-FR" dirty="0"/>
              <a:t> 	</a:t>
            </a:r>
          </a:p>
          <a:p>
            <a:pPr lvl="2"/>
            <a:r>
              <a:rPr lang="fr-FR" dirty="0"/>
              <a:t>5</a:t>
            </a:r>
            <a:r>
              <a:rPr lang="el-GR" dirty="0"/>
              <a:t> Ω</a:t>
            </a:r>
            <a:r>
              <a:rPr lang="fr-FR" dirty="0"/>
              <a:t> = 3</a:t>
            </a:r>
            <a:r>
              <a:rPr lang="el-GR" dirty="0"/>
              <a:t>Ω </a:t>
            </a:r>
            <a:r>
              <a:rPr lang="fr-FR" dirty="0"/>
              <a:t>+ 2</a:t>
            </a:r>
            <a:r>
              <a:rPr lang="el-GR" dirty="0"/>
              <a:t>Ω</a:t>
            </a:r>
            <a:endParaRPr lang="fr-FR" dirty="0"/>
          </a:p>
          <a:p>
            <a:endParaRPr lang="fr-FR" dirty="0"/>
          </a:p>
          <a:p>
            <a:r>
              <a:rPr lang="fr-FR" dirty="0"/>
              <a:t>1/R</a:t>
            </a:r>
            <a:r>
              <a:rPr lang="fr-FR" baseline="-25000" dirty="0"/>
              <a:t>eq</a:t>
            </a:r>
            <a:r>
              <a:rPr lang="fr-FR" dirty="0"/>
              <a:t>=1/R</a:t>
            </a:r>
            <a:r>
              <a:rPr lang="fr-FR" baseline="-25000" dirty="0"/>
              <a:t>1</a:t>
            </a:r>
            <a:r>
              <a:rPr lang="fr-FR" dirty="0"/>
              <a:t>+1/R</a:t>
            </a:r>
            <a:r>
              <a:rPr lang="fr-FR" baseline="-25000" dirty="0"/>
              <a:t>2</a:t>
            </a:r>
            <a:r>
              <a:rPr lang="fr-FR" dirty="0"/>
              <a:t>+1/R</a:t>
            </a:r>
            <a:r>
              <a:rPr lang="fr-FR" baseline="-25000" dirty="0"/>
              <a:t>3</a:t>
            </a:r>
            <a:r>
              <a:rPr lang="fr-FR" dirty="0"/>
              <a:t>…+1/R</a:t>
            </a:r>
            <a:r>
              <a:rPr lang="fr-FR" baseline="-25000" dirty="0"/>
              <a:t>n</a:t>
            </a:r>
          </a:p>
          <a:p>
            <a:endParaRPr lang="fr-FR" dirty="0"/>
          </a:p>
        </p:txBody>
      </p:sp>
      <p:sp>
        <p:nvSpPr>
          <p:cNvPr id="27" name="Espace réservé du contenu 26">
            <a:extLst>
              <a:ext uri="{FF2B5EF4-FFF2-40B4-BE49-F238E27FC236}">
                <a16:creationId xmlns:a16="http://schemas.microsoft.com/office/drawing/2014/main" id="{B6DB0CC5-02AE-4770-BAC7-530CA2673B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La somme des résistances = Résistance équivalente</a:t>
            </a:r>
          </a:p>
          <a:p>
            <a:endParaRPr lang="fr-FR" dirty="0"/>
          </a:p>
          <a:p>
            <a:r>
              <a:rPr lang="fr-FR" dirty="0"/>
              <a:t>R</a:t>
            </a:r>
            <a:r>
              <a:rPr lang="fr-FR" baseline="-25000" dirty="0"/>
              <a:t>eq</a:t>
            </a:r>
            <a:r>
              <a:rPr lang="fr-FR" dirty="0"/>
              <a:t> = R1 + R2 + R3 … + R</a:t>
            </a:r>
            <a:r>
              <a:rPr lang="fr-FR" baseline="30000" dirty="0"/>
              <a:t>n</a:t>
            </a:r>
          </a:p>
          <a:p>
            <a:endParaRPr lang="fr-FR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7D7F27A-12D5-482C-B046-1AB3C4F50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363347"/>
            <a:ext cx="1257300" cy="100965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830DF44-B4CB-4071-8DC8-4FDA23737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005064"/>
            <a:ext cx="866775" cy="1676400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A23C4121-4E01-4971-86BE-08BF650CFD7E}"/>
              </a:ext>
            </a:extLst>
          </p:cNvPr>
          <p:cNvCxnSpPr>
            <a:cxnSpLocks/>
          </p:cNvCxnSpPr>
          <p:nvPr/>
        </p:nvCxnSpPr>
        <p:spPr>
          <a:xfrm>
            <a:off x="6948264" y="5363347"/>
            <a:ext cx="11521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178E9C1-0EE2-4A4E-BB54-DEECC0C3E226}"/>
              </a:ext>
            </a:extLst>
          </p:cNvPr>
          <p:cNvSpPr/>
          <p:nvPr/>
        </p:nvSpPr>
        <p:spPr>
          <a:xfrm>
            <a:off x="8100392" y="5283842"/>
            <a:ext cx="360040" cy="449414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956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D30764-AD24-46A8-AD87-767BF82D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Loi d’hom </a:t>
            </a:r>
            <a:r>
              <a:rPr lang="el-GR" dirty="0"/>
              <a:t>Ω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547B445-A4FC-499F-A614-FE2BC2FB35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Une formule qui fais tout </a:t>
            </a:r>
          </a:p>
          <a:p>
            <a:pPr marL="0" indent="0" algn="ctr">
              <a:buNone/>
            </a:pPr>
            <a:r>
              <a:rPr lang="fr-FR" dirty="0"/>
              <a:t>U</a:t>
            </a:r>
            <a:r>
              <a:rPr lang="fr-FR" sz="1200" dirty="0"/>
              <a:t>(tension v)</a:t>
            </a:r>
            <a:r>
              <a:rPr lang="fr-FR" dirty="0"/>
              <a:t>=R</a:t>
            </a:r>
            <a:r>
              <a:rPr lang="fr-FR" sz="1200" dirty="0"/>
              <a:t>(résistance </a:t>
            </a:r>
            <a:r>
              <a:rPr lang="el-GR" sz="1200" dirty="0"/>
              <a:t>Ω</a:t>
            </a:r>
            <a:r>
              <a:rPr lang="fr-FR" sz="1200" dirty="0"/>
              <a:t>) </a:t>
            </a:r>
            <a:r>
              <a:rPr lang="fr-FR" dirty="0"/>
              <a:t>x I</a:t>
            </a:r>
            <a:r>
              <a:rPr lang="fr-FR" sz="1200" dirty="0"/>
              <a:t>(intensité A)</a:t>
            </a:r>
          </a:p>
          <a:p>
            <a:endParaRPr lang="fr-FR" dirty="0"/>
          </a:p>
          <a:p>
            <a:r>
              <a:rPr lang="fr-FR" dirty="0"/>
              <a:t>Et qui se décline </a:t>
            </a:r>
          </a:p>
          <a:p>
            <a:pPr lvl="2"/>
            <a:r>
              <a:rPr lang="fr-FR" dirty="0"/>
              <a:t>Pour l’intensité : </a:t>
            </a:r>
            <a:r>
              <a:rPr lang="fr-FR" b="1" dirty="0"/>
              <a:t>I=U/R</a:t>
            </a:r>
          </a:p>
          <a:p>
            <a:pPr lvl="2"/>
            <a:r>
              <a:rPr lang="fr-FR" dirty="0"/>
              <a:t>Pour la résistance : </a:t>
            </a:r>
            <a:r>
              <a:rPr lang="fr-FR" b="1" dirty="0"/>
              <a:t>R=U/I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Exemple d’application : </a:t>
            </a:r>
          </a:p>
          <a:p>
            <a:pPr lvl="2"/>
            <a:r>
              <a:rPr lang="fr-FR" dirty="0"/>
              <a:t>VCC = 12V</a:t>
            </a:r>
          </a:p>
          <a:p>
            <a:pPr lvl="2"/>
            <a:r>
              <a:rPr lang="fr-FR" dirty="0"/>
              <a:t>R1 = 560</a:t>
            </a:r>
            <a:r>
              <a:rPr lang="el-GR" dirty="0"/>
              <a:t>Ω</a:t>
            </a:r>
            <a:endParaRPr lang="fr-FR" dirty="0"/>
          </a:p>
          <a:p>
            <a:pPr lvl="2"/>
            <a:r>
              <a:rPr lang="fr-FR" dirty="0"/>
              <a:t>R2 = 560</a:t>
            </a:r>
            <a:r>
              <a:rPr lang="el-GR" dirty="0"/>
              <a:t>Ω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C867616-C27D-4D71-8A3A-E828DC65BA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44" y="2520355"/>
            <a:ext cx="2196825" cy="31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29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547B445-A4FC-499F-A614-FE2BC2FB3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2" y="1785921"/>
            <a:ext cx="4283106" cy="4643470"/>
          </a:xfrm>
        </p:spPr>
        <p:txBody>
          <a:bodyPr/>
          <a:lstStyle/>
          <a:p>
            <a:r>
              <a:rPr lang="fr-FR" dirty="0"/>
              <a:t>énoncé en 1845 par le physicien Allemand Gustav Kirchhoff </a:t>
            </a:r>
          </a:p>
          <a:p>
            <a:endParaRPr lang="fr-FR" dirty="0"/>
          </a:p>
          <a:p>
            <a:r>
              <a:rPr lang="fr-FR" dirty="0"/>
              <a:t>Permet d’obtenir des tensions inferieur </a:t>
            </a:r>
          </a:p>
          <a:p>
            <a:endParaRPr lang="fr-FR" dirty="0"/>
          </a:p>
          <a:p>
            <a:r>
              <a:rPr lang="fr-FR" dirty="0"/>
              <a:t>R1 permet l’écoulement de l’intensité</a:t>
            </a:r>
          </a:p>
          <a:p>
            <a:r>
              <a:rPr lang="fr-FR" dirty="0"/>
              <a:t>Aussi appelé </a:t>
            </a:r>
            <a:r>
              <a:rPr lang="fr-FR" b="1" dirty="0"/>
              <a:t>pont diviseur de tension</a:t>
            </a:r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4B2B6D66-B81D-4C36-99EC-4CA02EE1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Pont de </a:t>
            </a:r>
            <a:r>
              <a:rPr lang="fr-FR" dirty="0" err="1"/>
              <a:t>kirchhoff</a:t>
            </a: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5C867616-C27D-4D71-8A3A-E828DC65BA0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3168352" cy="4578544"/>
          </a:xfrm>
        </p:spPr>
      </p:pic>
    </p:spTree>
    <p:extLst>
      <p:ext uri="{BB962C8B-B14F-4D97-AF65-F5344CB8AC3E}">
        <p14:creationId xmlns:p14="http://schemas.microsoft.com/office/powerpoint/2010/main" val="187031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D30764-AD24-46A8-AD87-767BF82D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Loi des mailles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547B445-A4FC-499F-A614-FE2BC2FB35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énoncée en 1845 par le physicien Allemand Gustav </a:t>
            </a:r>
            <a:r>
              <a:rPr lang="fr-FR" b="1" u="sng" dirty="0"/>
              <a:t>Kirchhoff</a:t>
            </a:r>
            <a:r>
              <a:rPr lang="fr-FR" dirty="0"/>
              <a:t> </a:t>
            </a:r>
          </a:p>
          <a:p>
            <a:r>
              <a:rPr lang="fr-FR" dirty="0"/>
              <a:t>Tension = différence de potentiel électrique entre 2 points</a:t>
            </a:r>
          </a:p>
          <a:p>
            <a:r>
              <a:rPr lang="fr-FR" dirty="0"/>
              <a:t>La somme des tensions est égale a 0v dans une maille</a:t>
            </a:r>
          </a:p>
          <a:p>
            <a:r>
              <a:rPr lang="fr-FR" dirty="0"/>
              <a:t>V1-V2-V3-v4=0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D8306EA3-1D67-4B2E-ADAF-E1F48B69C4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92896"/>
            <a:ext cx="3960440" cy="2970330"/>
          </a:xfrm>
        </p:spPr>
      </p:pic>
    </p:spTree>
    <p:extLst>
      <p:ext uri="{BB962C8B-B14F-4D97-AF65-F5344CB8AC3E}">
        <p14:creationId xmlns:p14="http://schemas.microsoft.com/office/powerpoint/2010/main" val="4181903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E5D1E0E-F51C-4B2B-9192-3FF1D246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lois électroniques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657CB6F-F286-4348-BCFF-6135506AE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Loi des nœuds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7CB709CE-63B1-446A-B544-F66C358E77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énoncée en 1845 par le physicien Allemand Gustav Kirchhoff </a:t>
            </a:r>
          </a:p>
          <a:p>
            <a:r>
              <a:rPr lang="fr-FR" dirty="0"/>
              <a:t>Somme des intensités arrivant a un point=Somme des intensités sortant d’un point</a:t>
            </a:r>
          </a:p>
          <a:p>
            <a:r>
              <a:rPr lang="fr-FR" dirty="0"/>
              <a:t>i2+i3=i1+i4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D0F2344-4683-4A7F-A2C1-FED3E4896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2" y="2132856"/>
            <a:ext cx="4079066" cy="3528392"/>
          </a:xfrm>
          <a:prstGeom prst="rect">
            <a:avLst/>
          </a:prstGeom>
          <a:solidFill>
            <a:schemeClr val="bg1">
              <a:alpha val="5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328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r-FR" sz="2800" dirty="0"/>
              <a:t>Alexandre DESORBAIX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Espace réservé du contenu 8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Culture GEEK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Développeur informatique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Conseil aux entreprises sur les techniques 3D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Impression FFF au service d’entreprises et de particuliers</a:t>
            </a:r>
          </a:p>
          <a:p>
            <a:pPr lvl="1"/>
            <a:endParaRPr lang="fr-FR" sz="1800" dirty="0"/>
          </a:p>
          <a:p>
            <a:endParaRPr lang="fr-FR" sz="18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5" descr="C:\Users\Alex\Desktop\DESORBAIX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0166" y="1994281"/>
            <a:ext cx="899191" cy="12204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logiques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Composants à niveaux logique TOR </a:t>
            </a:r>
            <a:r>
              <a:rPr lang="fr-FR" sz="2000" dirty="0"/>
              <a:t>(Tout Ou Rien)</a:t>
            </a:r>
            <a:endParaRPr lang="fr-FR" dirty="0"/>
          </a:p>
          <a:p>
            <a:pPr lvl="1"/>
            <a:r>
              <a:rPr lang="fr-FR" dirty="0"/>
              <a:t>différentes normes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pic>
        <p:nvPicPr>
          <p:cNvPr id="2050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583" y="2214554"/>
            <a:ext cx="7573193" cy="414340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42910" y="2357430"/>
            <a:ext cx="2786082" cy="3929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Arduino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1142976" y="4286256"/>
            <a:ext cx="7000924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1142976" y="4856172"/>
            <a:ext cx="700092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86446" y="2357430"/>
            <a:ext cx="2786082" cy="3929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fr-FR" sz="2400" b="1" dirty="0" err="1">
                <a:solidFill>
                  <a:schemeClr val="tx1"/>
                </a:solidFill>
              </a:rPr>
              <a:t>Raspberry</a:t>
            </a:r>
            <a:endParaRPr lang="fr-FR" sz="24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85852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Entrée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14546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Sortie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57620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Entrée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86314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Sortie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29388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Entrée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58082" y="5357826"/>
            <a:ext cx="642942" cy="285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Sortie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</a:t>
            </a:r>
            <a:r>
              <a:rPr lang="fr-FR" b="1" dirty="0"/>
              <a:t>AN</a:t>
            </a:r>
            <a:r>
              <a:rPr lang="fr-FR" dirty="0"/>
              <a:t> ou </a:t>
            </a:r>
            <a:r>
              <a:rPr lang="fr-FR" b="1" dirty="0"/>
              <a:t>NA</a:t>
            </a:r>
            <a:r>
              <a:rPr lang="fr-FR" dirty="0"/>
              <a:t>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Convertisseur </a:t>
            </a:r>
            <a:r>
              <a:rPr lang="fr-FR" b="1" dirty="0"/>
              <a:t>Analogique</a:t>
            </a:r>
            <a:r>
              <a:rPr lang="fr-FR" dirty="0"/>
              <a:t> vers </a:t>
            </a:r>
            <a:r>
              <a:rPr lang="fr-FR" b="1" dirty="0"/>
              <a:t>Numérique</a:t>
            </a:r>
          </a:p>
          <a:p>
            <a:pPr lvl="1"/>
            <a:r>
              <a:rPr lang="fr-FR" dirty="0"/>
              <a:t>Interprétation numérique d'une valeur analogique</a:t>
            </a:r>
          </a:p>
          <a:p>
            <a:pPr lvl="1"/>
            <a:r>
              <a:rPr lang="fr-FR" dirty="0"/>
              <a:t>Echantillonnage a une fréquence donnée </a:t>
            </a:r>
            <a:r>
              <a:rPr lang="fr-FR" sz="1600" dirty="0"/>
              <a:t>16Mhz max(arduino)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89" y="3571877"/>
            <a:ext cx="6547627" cy="2500330"/>
          </a:xfrm>
          <a:prstGeom prst="rect">
            <a:avLst/>
          </a:prstGeom>
          <a:noFill/>
        </p:spPr>
      </p:pic>
      <p:sp>
        <p:nvSpPr>
          <p:cNvPr id="5" name="Ellipse 4"/>
          <p:cNvSpPr/>
          <p:nvPr/>
        </p:nvSpPr>
        <p:spPr>
          <a:xfrm>
            <a:off x="2000232" y="4572008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2285984" y="4357694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2571736" y="4071942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DA</a:t>
            </a:r>
            <a:r>
              <a:rPr lang="fr-FR" dirty="0"/>
              <a:t>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Convertisseur </a:t>
            </a:r>
            <a:r>
              <a:rPr lang="fr-FR" b="1" dirty="0"/>
              <a:t>Numérique </a:t>
            </a:r>
            <a:r>
              <a:rPr lang="fr-FR" dirty="0"/>
              <a:t>vers </a:t>
            </a:r>
            <a:r>
              <a:rPr lang="fr-FR" b="1" dirty="0"/>
              <a:t>Analogique</a:t>
            </a:r>
            <a:r>
              <a:rPr lang="fr-FR" dirty="0"/>
              <a:t> </a:t>
            </a:r>
            <a:endParaRPr lang="fr-FR" b="1" dirty="0"/>
          </a:p>
          <a:p>
            <a:pPr lvl="1"/>
            <a:r>
              <a:rPr lang="fr-FR" dirty="0"/>
              <a:t>Définit un niveau de tension (volt) constant pendant un court lapse de temps </a:t>
            </a:r>
          </a:p>
          <a:p>
            <a:pPr lvl="1"/>
            <a:r>
              <a:rPr lang="fr-FR" dirty="0"/>
              <a:t>Echantillonnage a une fréquence donnée</a:t>
            </a:r>
          </a:p>
          <a:p>
            <a:pPr lvl="1"/>
            <a:r>
              <a:rPr lang="fr-FR" dirty="0"/>
              <a:t>Conversion avec pertes </a:t>
            </a:r>
            <a:r>
              <a:rPr lang="fr-FR" i="1" dirty="0"/>
              <a:t>effet palier </a:t>
            </a:r>
            <a:r>
              <a:rPr lang="fr-FR" dirty="0">
                <a:solidFill>
                  <a:schemeClr val="accent2"/>
                </a:solidFill>
              </a:rPr>
              <a:t>ligne rouge</a:t>
            </a:r>
          </a:p>
          <a:p>
            <a:pPr lvl="1"/>
            <a:endParaRPr lang="fr-FR" dirty="0"/>
          </a:p>
        </p:txBody>
      </p:sp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89" y="3714752"/>
            <a:ext cx="6547627" cy="2500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PWM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sz="4000" b="1" dirty="0"/>
              <a:t>P</a:t>
            </a:r>
            <a:r>
              <a:rPr lang="fr-FR" dirty="0"/>
              <a:t>ulse </a:t>
            </a:r>
            <a:r>
              <a:rPr lang="fr-FR" sz="4000" b="1" dirty="0" err="1"/>
              <a:t>W</a:t>
            </a:r>
            <a:r>
              <a:rPr lang="fr-FR" dirty="0" err="1"/>
              <a:t>idth</a:t>
            </a:r>
            <a:r>
              <a:rPr lang="fr-FR" dirty="0"/>
              <a:t> </a:t>
            </a:r>
            <a:r>
              <a:rPr lang="fr-FR" sz="4000" b="1" dirty="0"/>
              <a:t>M</a:t>
            </a:r>
            <a:r>
              <a:rPr lang="fr-FR" dirty="0"/>
              <a:t>anagement</a:t>
            </a:r>
          </a:p>
          <a:p>
            <a:pPr lvl="1"/>
            <a:r>
              <a:rPr lang="fr-FR" dirty="0"/>
              <a:t>valeur sur 8bits </a:t>
            </a:r>
            <a:r>
              <a:rPr lang="fr-FR" dirty="0">
                <a:sym typeface="Wingdings" pitchFamily="2" charset="2"/>
              </a:rPr>
              <a:t> de 0 à 255</a:t>
            </a:r>
            <a:endParaRPr lang="fr-FR" dirty="0"/>
          </a:p>
          <a:p>
            <a:pPr lvl="1"/>
            <a:r>
              <a:rPr lang="fr-FR" dirty="0"/>
              <a:t>Remplissage de cycles (Périodes)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r>
              <a:rPr lang="fr-FR" b="1" dirty="0"/>
              <a:t>Période </a:t>
            </a:r>
            <a:r>
              <a:rPr lang="fr-FR" b="1" i="1" dirty="0"/>
              <a:t>t(s)</a:t>
            </a:r>
            <a:r>
              <a:rPr lang="fr-FR" b="1" dirty="0"/>
              <a:t> = 1/ fréquence </a:t>
            </a:r>
            <a:r>
              <a:rPr lang="fr-FR" b="1" i="1" dirty="0"/>
              <a:t>f </a:t>
            </a:r>
            <a:r>
              <a:rPr lang="fr-FR" dirty="0"/>
              <a:t>(</a:t>
            </a:r>
            <a:r>
              <a:rPr lang="fr-FR" i="1" dirty="0"/>
              <a:t>périodes par secondes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ex : </a:t>
            </a:r>
          </a:p>
          <a:p>
            <a:pPr lvl="3"/>
            <a:r>
              <a:rPr lang="fr-FR" i="1" dirty="0"/>
              <a:t>f</a:t>
            </a:r>
            <a:r>
              <a:rPr lang="fr-FR" dirty="0"/>
              <a:t> = 16Mhz = 16 000 Hz </a:t>
            </a:r>
          </a:p>
          <a:p>
            <a:pPr lvl="3"/>
            <a:r>
              <a:rPr lang="fr-FR" i="1" dirty="0"/>
              <a:t>t</a:t>
            </a:r>
            <a:r>
              <a:rPr lang="fr-FR" dirty="0"/>
              <a:t>= 1 / 16 000 = 0,0000625 s = 0,0625 ms = 62,5µs </a:t>
            </a:r>
          </a:p>
          <a:p>
            <a:pPr lvl="1"/>
            <a:r>
              <a:rPr lang="fr-FR" dirty="0"/>
              <a:t>Sur arduino les sorties PWM sont indiquées par : </a:t>
            </a:r>
            <a:r>
              <a:rPr lang="fr-FR" sz="3900" dirty="0"/>
              <a:t>~</a:t>
            </a:r>
            <a:endParaRPr lang="fr-FR" dirty="0"/>
          </a:p>
        </p:txBody>
      </p:sp>
      <p:grpSp>
        <p:nvGrpSpPr>
          <p:cNvPr id="21" name="Groupe 20"/>
          <p:cNvGrpSpPr/>
          <p:nvPr/>
        </p:nvGrpSpPr>
        <p:grpSpPr>
          <a:xfrm>
            <a:off x="928662" y="2365410"/>
            <a:ext cx="7143800" cy="2071702"/>
            <a:chOff x="1000100" y="2571744"/>
            <a:chExt cx="7143800" cy="2071702"/>
          </a:xfrm>
        </p:grpSpPr>
        <p:sp>
          <p:nvSpPr>
            <p:cNvPr id="4" name="Rectangle 3"/>
            <p:cNvSpPr/>
            <p:nvPr/>
          </p:nvSpPr>
          <p:spPr>
            <a:xfrm>
              <a:off x="1000100" y="2571744"/>
              <a:ext cx="7143800" cy="207170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avec flèche 5"/>
            <p:cNvCxnSpPr/>
            <p:nvPr/>
          </p:nvCxnSpPr>
          <p:spPr>
            <a:xfrm rot="5400000" flipH="1" flipV="1">
              <a:off x="677835" y="3463925"/>
              <a:ext cx="1643074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>
              <a:off x="1285852" y="4285462"/>
              <a:ext cx="642942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7143768" y="4214818"/>
              <a:ext cx="500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t</a:t>
              </a:r>
              <a:r>
                <a:rPr lang="fr-FR" dirty="0"/>
                <a:t>(s)</a:t>
              </a:r>
              <a:endParaRPr lang="fr-FR" i="1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00100" y="3988362"/>
              <a:ext cx="56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0</a:t>
              </a:r>
              <a:r>
                <a:rPr lang="fr-FR" sz="1100" dirty="0"/>
                <a:t>(</a:t>
              </a:r>
              <a:r>
                <a:rPr lang="fr-FR" sz="1100" i="1" dirty="0"/>
                <a:t>0v)</a:t>
              </a:r>
              <a:endParaRPr lang="fr-FR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00100" y="2714620"/>
              <a:ext cx="561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</a:t>
              </a:r>
              <a:r>
                <a:rPr lang="fr-FR" sz="1100" dirty="0"/>
                <a:t>(</a:t>
              </a:r>
              <a:r>
                <a:rPr lang="fr-FR" sz="1100" i="1" dirty="0"/>
                <a:t>5v)</a:t>
              </a:r>
              <a:endParaRPr lang="fr-FR" dirty="0"/>
            </a:p>
          </p:txBody>
        </p:sp>
        <p:cxnSp>
          <p:nvCxnSpPr>
            <p:cNvPr id="15" name="Connecteur droit 14"/>
            <p:cNvCxnSpPr/>
            <p:nvPr/>
          </p:nvCxnSpPr>
          <p:spPr>
            <a:xfrm>
              <a:off x="1285852" y="3071810"/>
              <a:ext cx="21431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 rot="5400000" flipH="1" flipV="1">
              <a:off x="2035951" y="3536157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rot="5400000" flipH="1" flipV="1">
              <a:off x="3321040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rot="5400000" flipH="1" flipV="1">
              <a:off x="4608513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rot="5400000" flipH="1" flipV="1">
              <a:off x="5892809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500166" y="3071810"/>
              <a:ext cx="642942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50%</a:t>
              </a:r>
            </a:p>
            <a:p>
              <a:pPr algn="ctr"/>
              <a:r>
                <a:rPr lang="fr-FR" u="sng" dirty="0"/>
                <a:t>127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86050" y="3071810"/>
              <a:ext cx="1143008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90%</a:t>
              </a:r>
            </a:p>
            <a:p>
              <a:pPr algn="ctr"/>
              <a:r>
                <a:rPr lang="fr-FR" u="sng" dirty="0"/>
                <a:t>229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71934" y="3071810"/>
              <a:ext cx="500066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10%</a:t>
              </a:r>
            </a:p>
            <a:p>
              <a:pPr algn="ctr"/>
              <a:r>
                <a:rPr lang="fr-FR" sz="1200" u="sng" dirty="0"/>
                <a:t>25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357818" y="3071810"/>
              <a:ext cx="1000132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643702" y="3071810"/>
              <a:ext cx="857256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à coins arrondis 33"/>
            <p:cNvSpPr/>
            <p:nvPr/>
          </p:nvSpPr>
          <p:spPr>
            <a:xfrm>
              <a:off x="2714612" y="2643182"/>
              <a:ext cx="1357322" cy="17859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fr-FR" dirty="0">
                  <a:solidFill>
                    <a:schemeClr val="accent5"/>
                  </a:solidFill>
                </a:rPr>
                <a:t>Période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UART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Liaison Full duplex (entrée /sortie simultanées)</a:t>
            </a:r>
          </a:p>
          <a:p>
            <a:endParaRPr lang="fr-FR" dirty="0"/>
          </a:p>
          <a:p>
            <a:r>
              <a:rPr lang="fr-FR" dirty="0"/>
              <a:t>Liaison série </a:t>
            </a:r>
            <a:r>
              <a:rPr lang="fr-FR" b="1" dirty="0"/>
              <a:t>RS232</a:t>
            </a:r>
            <a:r>
              <a:rPr lang="fr-FR" dirty="0"/>
              <a:t> utilisée sur les </a:t>
            </a:r>
            <a:r>
              <a:rPr lang="fr-FR" b="1" dirty="0"/>
              <a:t>ports séries des ordinateurs </a:t>
            </a:r>
            <a:r>
              <a:rPr lang="fr-FR" dirty="0"/>
              <a:t>(prise DB9)</a:t>
            </a:r>
          </a:p>
          <a:p>
            <a:endParaRPr lang="fr-FR" dirty="0"/>
          </a:p>
          <a:p>
            <a:r>
              <a:rPr lang="fr-FR" dirty="0"/>
              <a:t>2 ports de données</a:t>
            </a:r>
          </a:p>
          <a:p>
            <a:pPr lvl="1"/>
            <a:r>
              <a:rPr lang="fr-FR" b="1" dirty="0" err="1"/>
              <a:t>T</a:t>
            </a:r>
            <a:r>
              <a:rPr lang="fr-FR" dirty="0" err="1"/>
              <a:t>x</a:t>
            </a:r>
            <a:r>
              <a:rPr lang="fr-FR" dirty="0"/>
              <a:t> (Transmit)</a:t>
            </a:r>
          </a:p>
          <a:p>
            <a:pPr lvl="1"/>
            <a:r>
              <a:rPr lang="fr-FR" b="1" dirty="0" err="1"/>
              <a:t>R</a:t>
            </a:r>
            <a:r>
              <a:rPr lang="fr-FR" dirty="0" err="1"/>
              <a:t>x</a:t>
            </a:r>
            <a:r>
              <a:rPr lang="fr-FR" dirty="0"/>
              <a:t> (</a:t>
            </a:r>
            <a:r>
              <a:rPr lang="fr-FR" dirty="0" err="1"/>
              <a:t>Recieve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b="1" dirty="0"/>
              <a:t>Masse commune</a:t>
            </a:r>
            <a:r>
              <a:rPr lang="fr-FR" b="1" u="sng" dirty="0"/>
              <a:t> </a:t>
            </a:r>
          </a:p>
          <a:p>
            <a:endParaRPr lang="fr-FR" dirty="0"/>
          </a:p>
          <a:p>
            <a:r>
              <a:rPr lang="fr-FR" dirty="0"/>
              <a:t>Tension de fonctionnement sur les ports sur les </a:t>
            </a:r>
            <a:r>
              <a:rPr lang="fr-FR" b="1" u="sng" dirty="0"/>
              <a:t>mêmes plages TOR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 I²C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Inter-</a:t>
            </a:r>
            <a:r>
              <a:rPr lang="fr-FR" dirty="0" err="1"/>
              <a:t>Integrated</a:t>
            </a:r>
            <a:r>
              <a:rPr lang="fr-FR" dirty="0"/>
              <a:t> Circuit </a:t>
            </a:r>
            <a:r>
              <a:rPr lang="fr-FR" sz="1800" dirty="0"/>
              <a:t>(aussi TWI ou TWSI)</a:t>
            </a:r>
          </a:p>
          <a:p>
            <a:pPr lvl="1"/>
            <a:r>
              <a:rPr lang="fr-FR" dirty="0"/>
              <a:t>Développé par Philips en 1982 et maintenu par NXP</a:t>
            </a:r>
          </a:p>
          <a:p>
            <a:pPr lvl="2"/>
            <a:r>
              <a:rPr lang="fr-FR" dirty="0"/>
              <a:t>6eme édition en 2014</a:t>
            </a:r>
          </a:p>
          <a:p>
            <a:pPr lvl="1"/>
            <a:r>
              <a:rPr lang="fr-FR" dirty="0"/>
              <a:t>Bus série synchrone bidirectionnel </a:t>
            </a:r>
            <a:r>
              <a:rPr lang="fr-FR" b="1" dirty="0" err="1"/>
              <a:t>half</a:t>
            </a:r>
            <a:r>
              <a:rPr lang="fr-FR" b="1" dirty="0"/>
              <a:t>-duplex </a:t>
            </a:r>
            <a:r>
              <a:rPr lang="fr-FR" sz="1800" b="1" dirty="0"/>
              <a:t>(entrée OU sortie a la fois)</a:t>
            </a:r>
            <a:endParaRPr lang="fr-FR" b="1" dirty="0"/>
          </a:p>
          <a:p>
            <a:pPr lvl="1"/>
            <a:endParaRPr lang="fr-FR" dirty="0"/>
          </a:p>
          <a:p>
            <a:pPr lvl="1"/>
            <a:r>
              <a:rPr lang="fr-FR" dirty="0"/>
              <a:t>Sélection par adresses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1 port de données </a:t>
            </a:r>
          </a:p>
          <a:p>
            <a:pPr lvl="2"/>
            <a:r>
              <a:rPr lang="fr-FR" dirty="0"/>
              <a:t>SDA (Serial Data Line)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1 port de synchronisation </a:t>
            </a:r>
          </a:p>
          <a:p>
            <a:pPr lvl="2"/>
            <a:r>
              <a:rPr lang="fr-FR" dirty="0"/>
              <a:t>SCL (Serial </a:t>
            </a:r>
            <a:r>
              <a:rPr lang="fr-FR" dirty="0" err="1"/>
              <a:t>Clock</a:t>
            </a:r>
            <a:r>
              <a:rPr lang="fr-FR" dirty="0"/>
              <a:t> Line)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457200" lvl="1" indent="0">
              <a:buNone/>
            </a:pPr>
            <a:r>
              <a:rPr lang="fr-FR" dirty="0"/>
              <a:t>   </a:t>
            </a:r>
          </a:p>
        </p:txBody>
      </p:sp>
      <p:pic>
        <p:nvPicPr>
          <p:cNvPr id="27650" name="Picture 2" descr="RÃ©sultat de recherche d'images pour &quot;iÂ²C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2857496"/>
            <a:ext cx="4643470" cy="2613611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420A5F-276E-433B-8D0F-DCDCD643679C}"/>
              </a:ext>
            </a:extLst>
          </p:cNvPr>
          <p:cNvSpPr/>
          <p:nvPr/>
        </p:nvSpPr>
        <p:spPr>
          <a:xfrm>
            <a:off x="6732240" y="5471107"/>
            <a:ext cx="2520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2400" dirty="0"/>
              <a:t>Pull-up résistances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489B0AC-38D6-4E17-8966-325946C38D34}"/>
              </a:ext>
            </a:extLst>
          </p:cNvPr>
          <p:cNvCxnSpPr>
            <a:cxnSpLocks/>
          </p:cNvCxnSpPr>
          <p:nvPr/>
        </p:nvCxnSpPr>
        <p:spPr>
          <a:xfrm flipV="1">
            <a:off x="7956376" y="3933056"/>
            <a:ext cx="0" cy="153805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505E21B-E711-461B-899C-B9AEB5DE4263}"/>
              </a:ext>
            </a:extLst>
          </p:cNvPr>
          <p:cNvSpPr/>
          <p:nvPr/>
        </p:nvSpPr>
        <p:spPr>
          <a:xfrm>
            <a:off x="7596336" y="3429000"/>
            <a:ext cx="720070" cy="504056"/>
          </a:xfrm>
          <a:prstGeom prst="rect">
            <a:avLst/>
          </a:prstGeom>
          <a:solidFill>
            <a:srgbClr val="4F81BD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Protocole S.P.I.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b="1" dirty="0"/>
              <a:t>S</a:t>
            </a:r>
            <a:r>
              <a:rPr lang="fr-FR" dirty="0"/>
              <a:t>erial </a:t>
            </a:r>
            <a:r>
              <a:rPr lang="fr-FR" b="1" dirty="0" err="1"/>
              <a:t>P</a:t>
            </a:r>
            <a:r>
              <a:rPr lang="fr-FR" dirty="0" err="1"/>
              <a:t>eripherial</a:t>
            </a:r>
            <a:r>
              <a:rPr lang="fr-FR" dirty="0"/>
              <a:t> </a:t>
            </a:r>
            <a:r>
              <a:rPr lang="fr-FR" b="1" dirty="0"/>
              <a:t>I</a:t>
            </a:r>
            <a:r>
              <a:rPr lang="fr-FR" dirty="0"/>
              <a:t>nterface</a:t>
            </a:r>
          </a:p>
          <a:p>
            <a:pPr lvl="1"/>
            <a:r>
              <a:rPr lang="fr-FR" dirty="0"/>
              <a:t>Développé par Motorola</a:t>
            </a:r>
          </a:p>
          <a:p>
            <a:pPr lvl="1"/>
            <a:r>
              <a:rPr lang="fr-FR" b="1" dirty="0"/>
              <a:t>Bus</a:t>
            </a:r>
            <a:r>
              <a:rPr lang="fr-FR" dirty="0"/>
              <a:t>  série </a:t>
            </a:r>
            <a:r>
              <a:rPr lang="fr-FR" b="1" dirty="0"/>
              <a:t>synchrone</a:t>
            </a:r>
            <a:r>
              <a:rPr lang="fr-FR" dirty="0"/>
              <a:t> full duplex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Master / Slave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1 port de sélection périphérique</a:t>
            </a:r>
          </a:p>
          <a:p>
            <a:pPr lvl="2"/>
            <a:r>
              <a:rPr lang="fr-FR" dirty="0"/>
              <a:t>CS (</a:t>
            </a:r>
            <a:r>
              <a:rPr lang="fr-FR" b="1" dirty="0" err="1"/>
              <a:t>Cable</a:t>
            </a:r>
            <a:r>
              <a:rPr lang="fr-FR" b="1" dirty="0"/>
              <a:t> Select</a:t>
            </a:r>
            <a:r>
              <a:rPr lang="fr-FR" dirty="0"/>
              <a:t>) </a:t>
            </a:r>
            <a:r>
              <a:rPr lang="fr-FR" sz="1800" dirty="0"/>
              <a:t>ou SS (Slave </a:t>
            </a:r>
            <a:r>
              <a:rPr lang="fr-FR" sz="1800" dirty="0" err="1"/>
              <a:t>Selector</a:t>
            </a:r>
            <a:r>
              <a:rPr lang="fr-FR" sz="1800" dirty="0"/>
              <a:t>)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2 ports de données</a:t>
            </a:r>
          </a:p>
          <a:p>
            <a:pPr lvl="2"/>
            <a:r>
              <a:rPr lang="fr-FR" dirty="0"/>
              <a:t>MOSI (</a:t>
            </a:r>
            <a:r>
              <a:rPr lang="fr-FR" b="1" dirty="0"/>
              <a:t>Master Out </a:t>
            </a:r>
            <a:r>
              <a:rPr lang="fr-FR" dirty="0"/>
              <a:t>Salve In) </a:t>
            </a:r>
            <a:r>
              <a:rPr lang="fr-FR" sz="1800" dirty="0"/>
              <a:t>ou SDA, SDO, DO,SO</a:t>
            </a:r>
            <a:endParaRPr lang="fr-FR" dirty="0"/>
          </a:p>
          <a:p>
            <a:pPr lvl="2"/>
            <a:r>
              <a:rPr lang="fr-FR" dirty="0"/>
              <a:t>MISO (</a:t>
            </a:r>
            <a:r>
              <a:rPr lang="fr-FR" b="1" dirty="0"/>
              <a:t>Master In</a:t>
            </a:r>
            <a:r>
              <a:rPr lang="fr-FR" dirty="0"/>
              <a:t> Slave Out) </a:t>
            </a:r>
            <a:r>
              <a:rPr lang="fr-FR" sz="1800" dirty="0"/>
              <a:t>ou SDI, DI, SI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1 port de synchronisation d'horloge</a:t>
            </a:r>
          </a:p>
          <a:p>
            <a:pPr lvl="2"/>
            <a:r>
              <a:rPr lang="fr-FR" dirty="0"/>
              <a:t>CLK </a:t>
            </a:r>
            <a:r>
              <a:rPr lang="fr-FR" sz="1800" dirty="0"/>
              <a:t>ou SCLK</a:t>
            </a:r>
          </a:p>
          <a:p>
            <a:pPr lvl="1"/>
            <a:endParaRPr lang="fr-FR" dirty="0"/>
          </a:p>
        </p:txBody>
      </p:sp>
      <p:pic>
        <p:nvPicPr>
          <p:cNvPr id="27650" name="Picture 2" descr="RÃ©sultat de recherche d'images pour &quot;spi protocol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4000504"/>
            <a:ext cx="2857500" cy="2266951"/>
          </a:xfrm>
          <a:prstGeom prst="rect">
            <a:avLst/>
          </a:prstGeom>
          <a:noFill/>
        </p:spPr>
      </p:pic>
      <p:sp>
        <p:nvSpPr>
          <p:cNvPr id="5" name="Rectangle à coins arrondis 4"/>
          <p:cNvSpPr/>
          <p:nvPr/>
        </p:nvSpPr>
        <p:spPr>
          <a:xfrm>
            <a:off x="571472" y="3929066"/>
            <a:ext cx="5143536" cy="235745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>
            <a:stCxn id="5" idx="3"/>
          </p:cNvCxnSpPr>
          <p:nvPr/>
        </p:nvCxnSpPr>
        <p:spPr>
          <a:xfrm flipV="1">
            <a:off x="5715008" y="3286124"/>
            <a:ext cx="928694" cy="18216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357950" y="3009726"/>
            <a:ext cx="2143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Ports communs à tous les périphériques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rot="5400000" flipH="1" flipV="1">
            <a:off x="5036347" y="1750207"/>
            <a:ext cx="1643074" cy="15716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500826" y="1124744"/>
            <a:ext cx="1928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Valeur 1 pour activer un périphérique</a:t>
            </a:r>
          </a:p>
          <a:p>
            <a:pPr algn="ctr"/>
            <a:r>
              <a:rPr lang="fr-FR" dirty="0"/>
              <a:t>Unique pour chaque périphérique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</a:t>
            </a:r>
            <a:r>
              <a:rPr lang="fr-FR" dirty="0" err="1"/>
              <a:t>pinout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357850"/>
          </a:xfrm>
        </p:spPr>
        <p:txBody>
          <a:bodyPr/>
          <a:lstStyle/>
          <a:p>
            <a:pPr>
              <a:buNone/>
            </a:pPr>
            <a:r>
              <a:rPr lang="fr-FR" dirty="0"/>
              <a:t> </a:t>
            </a:r>
          </a:p>
        </p:txBody>
      </p:sp>
      <p:grpSp>
        <p:nvGrpSpPr>
          <p:cNvPr id="53" name="Groupe 52"/>
          <p:cNvGrpSpPr/>
          <p:nvPr/>
        </p:nvGrpSpPr>
        <p:grpSpPr>
          <a:xfrm>
            <a:off x="953172" y="1500174"/>
            <a:ext cx="6715172" cy="4572826"/>
            <a:chOff x="1714480" y="1643050"/>
            <a:chExt cx="6715172" cy="4572826"/>
          </a:xfrm>
        </p:grpSpPr>
        <p:pic>
          <p:nvPicPr>
            <p:cNvPr id="1028" name="Picture 4" descr="Image associÃ©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28860" y="1928802"/>
              <a:ext cx="5762625" cy="4133850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5072066" y="2071678"/>
              <a:ext cx="2786082" cy="214314"/>
            </a:xfrm>
            <a:prstGeom prst="rect">
              <a:avLst/>
            </a:prstGeom>
            <a:noFill/>
            <a:ln w="508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643702" y="5715016"/>
              <a:ext cx="1214446" cy="214314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500694" y="5715016"/>
              <a:ext cx="1000132" cy="214314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>
              <a:stCxn id="7" idx="2"/>
            </p:cNvCxnSpPr>
            <p:nvPr/>
          </p:nvCxnSpPr>
          <p:spPr>
            <a:xfrm rot="16200000" flipH="1">
              <a:off x="7233066" y="5947189"/>
              <a:ext cx="285753" cy="250034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rot="5400000" flipH="1" flipV="1">
              <a:off x="6456772" y="1803784"/>
              <a:ext cx="428628" cy="10715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>
              <a:stCxn id="9" idx="2"/>
            </p:cNvCxnSpPr>
            <p:nvPr/>
          </p:nvCxnSpPr>
          <p:spPr>
            <a:xfrm rot="5400000">
              <a:off x="5857884" y="6072206"/>
              <a:ext cx="285752" cy="158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4" name="Groupe 23"/>
            <p:cNvGrpSpPr/>
            <p:nvPr/>
          </p:nvGrpSpPr>
          <p:grpSpPr>
            <a:xfrm>
              <a:off x="7643834" y="3571876"/>
              <a:ext cx="785818" cy="642942"/>
              <a:chOff x="7643834" y="3571876"/>
              <a:chExt cx="785818" cy="642942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643834" y="3571876"/>
                <a:ext cx="428628" cy="642942"/>
              </a:xfrm>
              <a:prstGeom prst="rect">
                <a:avLst/>
              </a:prstGeom>
              <a:noFill/>
              <a:ln w="50800">
                <a:solidFill>
                  <a:schemeClr val="accent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>
                <a:stCxn id="8" idx="3"/>
              </p:cNvCxnSpPr>
              <p:nvPr/>
            </p:nvCxnSpPr>
            <p:spPr>
              <a:xfrm>
                <a:off x="8072462" y="3893347"/>
                <a:ext cx="357190" cy="35719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 24"/>
            <p:cNvGrpSpPr/>
            <p:nvPr/>
          </p:nvGrpSpPr>
          <p:grpSpPr>
            <a:xfrm>
              <a:off x="1714480" y="2643182"/>
              <a:ext cx="2000264" cy="1000132"/>
              <a:chOff x="8286776" y="3571876"/>
              <a:chExt cx="2000264" cy="100013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929718" y="3571876"/>
                <a:ext cx="1357322" cy="1000132"/>
              </a:xfrm>
              <a:prstGeom prst="rect">
                <a:avLst/>
              </a:prstGeom>
              <a:no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7" name="Connecteur droit avec flèche 26"/>
              <p:cNvCxnSpPr>
                <a:stCxn id="26" idx="1"/>
              </p:cNvCxnSpPr>
              <p:nvPr/>
            </p:nvCxnSpPr>
            <p:spPr>
              <a:xfrm rot="10800000" flipV="1">
                <a:off x="8286776" y="4071942"/>
                <a:ext cx="642942" cy="214314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/>
            <p:cNvGrpSpPr/>
            <p:nvPr/>
          </p:nvGrpSpPr>
          <p:grpSpPr>
            <a:xfrm>
              <a:off x="1928794" y="4929198"/>
              <a:ext cx="2000264" cy="1000132"/>
              <a:chOff x="8286776" y="3571876"/>
              <a:chExt cx="2000264" cy="1000132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8929718" y="3571876"/>
                <a:ext cx="1357322" cy="1000132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5" name="Connecteur droit avec flèche 34"/>
              <p:cNvCxnSpPr>
                <a:stCxn id="34" idx="1"/>
              </p:cNvCxnSpPr>
              <p:nvPr/>
            </p:nvCxnSpPr>
            <p:spPr>
              <a:xfrm rot="10800000" flipV="1">
                <a:off x="8286776" y="4071942"/>
                <a:ext cx="642942" cy="21431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37" name="Connecteur droit avec flèche 36"/>
            <p:cNvCxnSpPr>
              <a:cxnSpLocks/>
            </p:cNvCxnSpPr>
            <p:nvPr/>
          </p:nvCxnSpPr>
          <p:spPr>
            <a:xfrm flipH="1">
              <a:off x="5072067" y="2428870"/>
              <a:ext cx="46927" cy="42862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Connecteur droit avec flèche 39"/>
            <p:cNvCxnSpPr/>
            <p:nvPr/>
          </p:nvCxnSpPr>
          <p:spPr>
            <a:xfrm rot="10800000" flipV="1">
              <a:off x="5143504" y="2357430"/>
              <a:ext cx="2357454" cy="857256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/>
            <p:cNvCxnSpPr/>
            <p:nvPr/>
          </p:nvCxnSpPr>
          <p:spPr>
            <a:xfrm rot="10800000" flipV="1">
              <a:off x="5143504" y="2428868"/>
              <a:ext cx="2571768" cy="100013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4929190" y="4500570"/>
              <a:ext cx="3000396" cy="571504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ATMEGA328</a:t>
              </a: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285720" y="2857496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Liaison USB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285720" y="5072074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5V-18V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4500562" y="5925941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3,3V 5V GND </a:t>
            </a:r>
          </a:p>
        </p:txBody>
      </p:sp>
      <p:sp>
        <p:nvSpPr>
          <p:cNvPr id="57" name="ZoneTexte 56"/>
          <p:cNvSpPr txBox="1"/>
          <p:nvPr/>
        </p:nvSpPr>
        <p:spPr>
          <a:xfrm>
            <a:off x="5857884" y="5929330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Analogiques CAN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7143768" y="357187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Port SPI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357686" y="120228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numériques</a:t>
            </a:r>
          </a:p>
        </p:txBody>
      </p:sp>
      <p:cxnSp>
        <p:nvCxnSpPr>
          <p:cNvPr id="63" name="Connecteur droit avec flèche 62"/>
          <p:cNvCxnSpPr>
            <a:stCxn id="52" idx="3"/>
          </p:cNvCxnSpPr>
          <p:nvPr/>
        </p:nvCxnSpPr>
        <p:spPr>
          <a:xfrm>
            <a:off x="7168278" y="4643446"/>
            <a:ext cx="571504" cy="1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7500958" y="448842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Processeur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6E79D-4E48-4427-8611-27989345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Détails techniques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39B8121-E78D-4194-82A0-F8593D43B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4" y="1143000"/>
            <a:ext cx="7470891" cy="5286375"/>
          </a:xfrm>
        </p:spPr>
      </p:pic>
    </p:spTree>
    <p:extLst>
      <p:ext uri="{BB962C8B-B14F-4D97-AF65-F5344CB8AC3E}">
        <p14:creationId xmlns:p14="http://schemas.microsoft.com/office/powerpoint/2010/main" val="1283070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UNO </a:t>
            </a:r>
            <a:r>
              <a:rPr lang="fr-FR" dirty="0" err="1"/>
              <a:t>pinout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357850"/>
          </a:xfrm>
        </p:spPr>
        <p:txBody>
          <a:bodyPr/>
          <a:lstStyle/>
          <a:p>
            <a:pPr>
              <a:buNone/>
            </a:pPr>
            <a:r>
              <a:rPr lang="fr-FR" dirty="0"/>
              <a:t> </a:t>
            </a:r>
          </a:p>
        </p:txBody>
      </p:sp>
      <p:pic>
        <p:nvPicPr>
          <p:cNvPr id="113666" name="Picture 2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643050"/>
            <a:ext cx="5905541" cy="442915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7924" y="1857364"/>
            <a:ext cx="642148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857884" y="5572140"/>
            <a:ext cx="1214446" cy="214314"/>
          </a:xfrm>
          <a:prstGeom prst="rect">
            <a:avLst/>
          </a:prstGeom>
          <a:noFill/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cxnSpLocks/>
            <a:stCxn id="7" idx="2"/>
          </p:cNvCxnSpPr>
          <p:nvPr/>
        </p:nvCxnSpPr>
        <p:spPr>
          <a:xfrm rot="16200000" flipH="1">
            <a:off x="6447248" y="5804313"/>
            <a:ext cx="285753" cy="250034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cxnSpLocks/>
            <a:stCxn id="6" idx="0"/>
          </p:cNvCxnSpPr>
          <p:nvPr/>
        </p:nvCxnSpPr>
        <p:spPr>
          <a:xfrm flipV="1">
            <a:off x="4898998" y="1559072"/>
            <a:ext cx="609108" cy="2982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" name="Groupe 23"/>
          <p:cNvGrpSpPr/>
          <p:nvPr/>
        </p:nvGrpSpPr>
        <p:grpSpPr>
          <a:xfrm>
            <a:off x="6858016" y="3429000"/>
            <a:ext cx="785818" cy="642942"/>
            <a:chOff x="7643834" y="3571876"/>
            <a:chExt cx="785818" cy="642942"/>
          </a:xfrm>
        </p:grpSpPr>
        <p:sp>
          <p:nvSpPr>
            <p:cNvPr id="8" name="Rectangle 7"/>
            <p:cNvSpPr/>
            <p:nvPr/>
          </p:nvSpPr>
          <p:spPr>
            <a:xfrm>
              <a:off x="7643834" y="3571876"/>
              <a:ext cx="428628" cy="642942"/>
            </a:xfrm>
            <a:prstGeom prst="rect">
              <a:avLst/>
            </a:prstGeom>
            <a:noFill/>
            <a:ln w="50800"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1" name="Connecteur droit avec flèche 20"/>
            <p:cNvCxnSpPr>
              <a:stCxn id="8" idx="3"/>
            </p:cNvCxnSpPr>
            <p:nvPr/>
          </p:nvCxnSpPr>
          <p:spPr>
            <a:xfrm>
              <a:off x="8072462" y="3893347"/>
              <a:ext cx="357190" cy="35719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8" name="ZoneTexte 57"/>
          <p:cNvSpPr txBox="1"/>
          <p:nvPr/>
        </p:nvSpPr>
        <p:spPr>
          <a:xfrm>
            <a:off x="7143768" y="357187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Port SPI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4645718" y="1054477"/>
            <a:ext cx="3598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numériques permettant le  PWM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A2A6D0-3241-4A1A-9D3F-F65EC2355AEC}"/>
              </a:ext>
            </a:extLst>
          </p:cNvPr>
          <p:cNvSpPr/>
          <p:nvPr/>
        </p:nvSpPr>
        <p:spPr>
          <a:xfrm>
            <a:off x="5660324" y="1844824"/>
            <a:ext cx="423844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116021-F061-4371-9C32-B63CD5718552}"/>
              </a:ext>
            </a:extLst>
          </p:cNvPr>
          <p:cNvSpPr/>
          <p:nvPr/>
        </p:nvSpPr>
        <p:spPr>
          <a:xfrm>
            <a:off x="6308396" y="1844824"/>
            <a:ext cx="156711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C98C330-E8CE-4C13-95D6-E2B5A68E801A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5872246" y="1628800"/>
            <a:ext cx="28393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7D6CB73-7D01-4D92-8492-C843EAB8627D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6386752" y="1559072"/>
            <a:ext cx="61738" cy="2857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C1D0F51-E627-4422-ACEE-C47A07AD83EB}"/>
              </a:ext>
            </a:extLst>
          </p:cNvPr>
          <p:cNvSpPr/>
          <p:nvPr/>
        </p:nvSpPr>
        <p:spPr>
          <a:xfrm>
            <a:off x="3419872" y="1844824"/>
            <a:ext cx="432048" cy="226854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5966922-0867-4264-9E31-3A3770A86F90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710424" y="1559072"/>
            <a:ext cx="925472" cy="28575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54D8BA47-80CA-4658-B566-80DB9B737AB7}"/>
              </a:ext>
            </a:extLst>
          </p:cNvPr>
          <p:cNvSpPr txBox="1"/>
          <p:nvPr/>
        </p:nvSpPr>
        <p:spPr>
          <a:xfrm>
            <a:off x="631504" y="1126367"/>
            <a:ext cx="359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Port </a:t>
            </a:r>
            <a:r>
              <a:rPr lang="fr-FR" dirty="0" err="1"/>
              <a:t>sda</a:t>
            </a:r>
            <a:r>
              <a:rPr lang="fr-FR" dirty="0"/>
              <a:t>/</a:t>
            </a:r>
            <a:r>
              <a:rPr lang="fr-FR" dirty="0" err="1"/>
              <a:t>scl</a:t>
            </a:r>
            <a:r>
              <a:rPr lang="fr-FR" dirty="0"/>
              <a:t> I</a:t>
            </a:r>
            <a:r>
              <a:rPr lang="fr-FR" baseline="30000" dirty="0"/>
              <a:t>2</a:t>
            </a:r>
            <a:r>
              <a:rPr lang="fr-FR" dirty="0"/>
              <a:t>c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EF203B7-BB08-4C3D-8213-CD2F34B7857B}"/>
              </a:ext>
            </a:extLst>
          </p:cNvPr>
          <p:cNvSpPr txBox="1"/>
          <p:nvPr/>
        </p:nvSpPr>
        <p:spPr>
          <a:xfrm>
            <a:off x="4790779" y="6131502"/>
            <a:ext cx="359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Fonctionnent aussi en TOR (14 -&gt;19)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06CCC3-AE53-4CB6-9388-27E92F10490F}"/>
              </a:ext>
            </a:extLst>
          </p:cNvPr>
          <p:cNvSpPr/>
          <p:nvPr/>
        </p:nvSpPr>
        <p:spPr>
          <a:xfrm>
            <a:off x="6715141" y="5589240"/>
            <a:ext cx="305131" cy="144016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FEAB80C-E1B7-42B1-90E5-F76F495A791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851921" y="2107398"/>
            <a:ext cx="3015786" cy="34818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602764"/>
            <a:ext cx="3571868" cy="34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 err="1"/>
              <a:t>Orsys</a:t>
            </a:r>
            <a:r>
              <a:rPr lang="fr-FR" sz="2800" dirty="0"/>
              <a:t> Formation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Calibri"/>
              </a:rPr>
              <a:t>Nombre de jours :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dirty="0">
                <a:solidFill>
                  <a:prstClr val="black"/>
                </a:solidFill>
                <a:latin typeface="Calibri"/>
              </a:rPr>
              <a:t>4</a:t>
            </a:r>
            <a:r>
              <a:rPr lang="fr-FR" sz="2800" dirty="0">
                <a:solidFill>
                  <a:prstClr val="black"/>
                </a:solidFill>
                <a:latin typeface="Calibri"/>
              </a:rPr>
              <a:t> jours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endParaRPr lang="fr-FR" sz="2800" dirty="0">
              <a:solidFill>
                <a:prstClr val="black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Calibri"/>
              </a:rPr>
              <a:t>Horaires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Début : 9 h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Fin : 17 h 30 </a:t>
            </a:r>
            <a:r>
              <a:rPr lang="fr-FR" sz="1600" b="1" dirty="0">
                <a:solidFill>
                  <a:prstClr val="black"/>
                </a:solidFill>
                <a:latin typeface="Calibri"/>
              </a:rPr>
              <a:t>approx.</a:t>
            </a:r>
            <a:endParaRPr lang="fr-FR" sz="2800" dirty="0">
              <a:solidFill>
                <a:prstClr val="black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endParaRPr lang="fr-FR" sz="3200" dirty="0">
              <a:solidFill>
                <a:prstClr val="black"/>
              </a:solidFill>
              <a:latin typeface="Calibri"/>
            </a:endParaRPr>
          </a:p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Calibri"/>
              </a:rPr>
              <a:t>Pause 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10 h 30 </a:t>
            </a:r>
            <a:r>
              <a:rPr lang="fr-FR" sz="1600" b="1" dirty="0">
                <a:solidFill>
                  <a:prstClr val="black"/>
                </a:solidFill>
                <a:latin typeface="Calibri"/>
              </a:rPr>
              <a:t>approx. </a:t>
            </a:r>
            <a:r>
              <a:rPr lang="fr-FR" sz="2800" dirty="0">
                <a:solidFill>
                  <a:prstClr val="black"/>
                </a:solidFill>
                <a:latin typeface="Calibri"/>
              </a:rPr>
              <a:t>Matin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12 h 30 </a:t>
            </a:r>
            <a:r>
              <a:rPr lang="fr-FR" sz="1600" b="1" dirty="0">
                <a:solidFill>
                  <a:prstClr val="black"/>
                </a:solidFill>
                <a:latin typeface="Calibri"/>
              </a:rPr>
              <a:t>approx. </a:t>
            </a:r>
            <a:r>
              <a:rPr lang="fr-FR" sz="2800" dirty="0">
                <a:solidFill>
                  <a:prstClr val="black"/>
                </a:solidFill>
                <a:latin typeface="Calibri"/>
              </a:rPr>
              <a:t>Midi</a:t>
            </a:r>
          </a:p>
          <a:p>
            <a:pPr marL="742950" lvl="1" indent="-285750">
              <a:spcBef>
                <a:spcPct val="20000"/>
              </a:spcBef>
              <a:buClrTx/>
              <a:buFont typeface="Arial" pitchFamily="34" charset="0"/>
              <a:buChar char="–"/>
            </a:pPr>
            <a:r>
              <a:rPr lang="fr-FR" sz="2800" dirty="0">
                <a:solidFill>
                  <a:prstClr val="black"/>
                </a:solidFill>
                <a:latin typeface="Calibri"/>
              </a:rPr>
              <a:t>15 h 30 </a:t>
            </a:r>
            <a:r>
              <a:rPr lang="fr-FR" sz="1600" b="1" dirty="0">
                <a:solidFill>
                  <a:prstClr val="black"/>
                </a:solidFill>
                <a:latin typeface="Calibri"/>
              </a:rPr>
              <a:t>approx. </a:t>
            </a:r>
            <a:r>
              <a:rPr lang="fr-FR" sz="2800" dirty="0">
                <a:solidFill>
                  <a:prstClr val="black"/>
                </a:solidFill>
                <a:latin typeface="Calibri"/>
              </a:rPr>
              <a:t>Après-midi</a:t>
            </a:r>
          </a:p>
          <a:p>
            <a:pPr marL="342900" lvl="0" indent="-342900">
              <a:spcBef>
                <a:spcPct val="20000"/>
              </a:spcBef>
              <a:buClrTx/>
              <a:buFont typeface="Arial" pitchFamily="34" charset="0"/>
              <a:buChar char="•"/>
            </a:pPr>
            <a:endParaRPr lang="fr-FR" sz="3200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Mega2560 </a:t>
            </a:r>
            <a:r>
              <a:rPr lang="fr-FR" dirty="0" err="1"/>
              <a:t>pinout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357850"/>
          </a:xfrm>
        </p:spPr>
        <p:txBody>
          <a:bodyPr/>
          <a:lstStyle/>
          <a:p>
            <a:pPr>
              <a:buNone/>
            </a:pPr>
            <a:r>
              <a:rPr lang="fr-FR" dirty="0"/>
              <a:t> </a:t>
            </a:r>
          </a:p>
        </p:txBody>
      </p:sp>
      <p:pic>
        <p:nvPicPr>
          <p:cNvPr id="115720" name="Picture 8" descr="RÃ©sultat de recherche d'images pour &quot;arduino mega 2560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71414"/>
            <a:ext cx="7429552" cy="7429552"/>
          </a:xfrm>
          <a:prstGeom prst="rect">
            <a:avLst/>
          </a:prstGeom>
          <a:noFill/>
        </p:spPr>
      </p:pic>
      <p:cxnSp>
        <p:nvCxnSpPr>
          <p:cNvPr id="37" name="Connecteur droit avec flèche 36"/>
          <p:cNvCxnSpPr/>
          <p:nvPr/>
        </p:nvCxnSpPr>
        <p:spPr>
          <a:xfrm rot="5400000">
            <a:off x="3000365" y="2643182"/>
            <a:ext cx="428630" cy="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rot="10800000" flipV="1">
            <a:off x="3286116" y="2571744"/>
            <a:ext cx="2000264" cy="57150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rot="10800000" flipV="1">
            <a:off x="3286116" y="2643182"/>
            <a:ext cx="2143140" cy="71438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071934" y="3143248"/>
            <a:ext cx="1143008" cy="114300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357158" y="1714488"/>
            <a:ext cx="1714510" cy="1857387"/>
            <a:chOff x="357158" y="1714488"/>
            <a:chExt cx="1714510" cy="1857387"/>
          </a:xfrm>
        </p:grpSpPr>
        <p:grpSp>
          <p:nvGrpSpPr>
            <p:cNvPr id="5" name="Groupe 24"/>
            <p:cNvGrpSpPr/>
            <p:nvPr/>
          </p:nvGrpSpPr>
          <p:grpSpPr>
            <a:xfrm>
              <a:off x="762822" y="2360820"/>
              <a:ext cx="1308846" cy="1211055"/>
              <a:chOff x="8929718" y="3159110"/>
              <a:chExt cx="1357322" cy="141289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929718" y="3571876"/>
                <a:ext cx="1357322" cy="1000132"/>
              </a:xfrm>
              <a:prstGeom prst="rect">
                <a:avLst/>
              </a:prstGeom>
              <a:no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7" name="Connecteur droit avec flèche 26"/>
              <p:cNvCxnSpPr>
                <a:stCxn id="26" idx="0"/>
                <a:endCxn id="54" idx="2"/>
              </p:cNvCxnSpPr>
              <p:nvPr/>
            </p:nvCxnSpPr>
            <p:spPr>
              <a:xfrm rot="16200000" flipV="1">
                <a:off x="9111616" y="3075111"/>
                <a:ext cx="412768" cy="580765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4" name="ZoneTexte 53"/>
            <p:cNvSpPr txBox="1"/>
            <p:nvPr/>
          </p:nvSpPr>
          <p:spPr>
            <a:xfrm>
              <a:off x="357158" y="1714488"/>
              <a:ext cx="10001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Liaison USB</a:t>
              </a:r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785786" y="4643447"/>
            <a:ext cx="1571633" cy="1789338"/>
            <a:chOff x="785786" y="4643447"/>
            <a:chExt cx="1571633" cy="1789338"/>
          </a:xfrm>
        </p:grpSpPr>
        <p:grpSp>
          <p:nvGrpSpPr>
            <p:cNvPr id="10" name="Groupe 32"/>
            <p:cNvGrpSpPr/>
            <p:nvPr/>
          </p:nvGrpSpPr>
          <p:grpSpPr>
            <a:xfrm>
              <a:off x="1214411" y="4643447"/>
              <a:ext cx="1143008" cy="1143007"/>
              <a:chOff x="9101698" y="3571876"/>
              <a:chExt cx="1185342" cy="123093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9101698" y="3571876"/>
                <a:ext cx="1185342" cy="769332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5" name="Connecteur droit avec flèche 34"/>
              <p:cNvCxnSpPr>
                <a:stCxn id="34" idx="2"/>
                <a:endCxn id="55" idx="0"/>
              </p:cNvCxnSpPr>
              <p:nvPr/>
            </p:nvCxnSpPr>
            <p:spPr>
              <a:xfrm rot="5400000">
                <a:off x="9333926" y="4442360"/>
                <a:ext cx="461599" cy="25929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5" name="ZoneTexte 54"/>
            <p:cNvSpPr txBox="1"/>
            <p:nvPr/>
          </p:nvSpPr>
          <p:spPr>
            <a:xfrm>
              <a:off x="785786" y="5786454"/>
              <a:ext cx="1500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Alimentation</a:t>
              </a:r>
            </a:p>
            <a:p>
              <a:pPr algn="ctr"/>
              <a:r>
                <a:rPr lang="fr-FR" dirty="0"/>
                <a:t>5V-18V DC</a:t>
              </a: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4643438" y="1488032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numériques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3929058" y="350043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Processeur</a:t>
            </a:r>
          </a:p>
        </p:txBody>
      </p:sp>
      <p:sp>
        <p:nvSpPr>
          <p:cNvPr id="115714" name="AutoShape 2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5716" name="AutoShape 4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5718" name="AutoShape 6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143240" y="2214554"/>
            <a:ext cx="3929090" cy="214315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4" name="Groupe 63"/>
          <p:cNvGrpSpPr/>
          <p:nvPr/>
        </p:nvGrpSpPr>
        <p:grpSpPr>
          <a:xfrm>
            <a:off x="4500562" y="5282999"/>
            <a:ext cx="2786082" cy="1078348"/>
            <a:chOff x="5857884" y="5572140"/>
            <a:chExt cx="2786082" cy="1078348"/>
          </a:xfrm>
        </p:grpSpPr>
        <p:sp>
          <p:nvSpPr>
            <p:cNvPr id="57" name="ZoneTexte 56"/>
            <p:cNvSpPr txBox="1"/>
            <p:nvPr/>
          </p:nvSpPr>
          <p:spPr>
            <a:xfrm>
              <a:off x="6357950" y="6004157"/>
              <a:ext cx="1857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Entrées / sorties Analogiques CAN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57884" y="5572140"/>
              <a:ext cx="2786082" cy="146265"/>
            </a:xfrm>
            <a:prstGeom prst="rect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" name="Connecteur droit avec flèche 10"/>
            <p:cNvCxnSpPr>
              <a:stCxn id="7" idx="2"/>
              <a:endCxn id="57" idx="0"/>
            </p:cNvCxnSpPr>
            <p:nvPr/>
          </p:nvCxnSpPr>
          <p:spPr>
            <a:xfrm rot="16200000" flipH="1">
              <a:off x="7125908" y="5843421"/>
              <a:ext cx="285752" cy="3571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5" name="Connecteur droit avec flèche 14"/>
          <p:cNvCxnSpPr>
            <a:stCxn id="6" idx="0"/>
          </p:cNvCxnSpPr>
          <p:nvPr/>
        </p:nvCxnSpPr>
        <p:spPr>
          <a:xfrm rot="5400000" flipH="1" flipV="1">
            <a:off x="5232801" y="1660910"/>
            <a:ext cx="428628" cy="67866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0" name="Groupe 59"/>
          <p:cNvGrpSpPr/>
          <p:nvPr/>
        </p:nvGrpSpPr>
        <p:grpSpPr>
          <a:xfrm>
            <a:off x="3214678" y="5286388"/>
            <a:ext cx="1500198" cy="1000132"/>
            <a:chOff x="4500562" y="5572140"/>
            <a:chExt cx="1500198" cy="1000132"/>
          </a:xfrm>
        </p:grpSpPr>
        <p:sp>
          <p:nvSpPr>
            <p:cNvPr id="56" name="ZoneTexte 55"/>
            <p:cNvSpPr txBox="1"/>
            <p:nvPr/>
          </p:nvSpPr>
          <p:spPr>
            <a:xfrm>
              <a:off x="4500562" y="5925941"/>
              <a:ext cx="1500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Alimentation 3,3V 5V GND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29190" y="5572140"/>
              <a:ext cx="785818" cy="142876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avec flèche 17"/>
            <p:cNvCxnSpPr>
              <a:stCxn id="9" idx="2"/>
            </p:cNvCxnSpPr>
            <p:nvPr/>
          </p:nvCxnSpPr>
          <p:spPr>
            <a:xfrm rot="5400000">
              <a:off x="5089132" y="5840033"/>
              <a:ext cx="357985" cy="10795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8" name="Groupe 37"/>
          <p:cNvGrpSpPr/>
          <p:nvPr/>
        </p:nvGrpSpPr>
        <p:grpSpPr>
          <a:xfrm>
            <a:off x="5000628" y="2857496"/>
            <a:ext cx="1285884" cy="1143008"/>
            <a:chOff x="6500826" y="2857496"/>
            <a:chExt cx="1285884" cy="1143008"/>
          </a:xfrm>
        </p:grpSpPr>
        <p:sp>
          <p:nvSpPr>
            <p:cNvPr id="58" name="ZoneTexte 57"/>
            <p:cNvSpPr txBox="1"/>
            <p:nvPr/>
          </p:nvSpPr>
          <p:spPr>
            <a:xfrm>
              <a:off x="6500826" y="2857496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Port SPI</a:t>
              </a:r>
            </a:p>
          </p:txBody>
        </p:sp>
        <p:grpSp>
          <p:nvGrpSpPr>
            <p:cNvPr id="4" name="Groupe 23"/>
            <p:cNvGrpSpPr/>
            <p:nvPr/>
          </p:nvGrpSpPr>
          <p:grpSpPr>
            <a:xfrm>
              <a:off x="6858016" y="3226829"/>
              <a:ext cx="357190" cy="773675"/>
              <a:chOff x="7643834" y="3369705"/>
              <a:chExt cx="357190" cy="77367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643834" y="3571876"/>
                <a:ext cx="357190" cy="571504"/>
              </a:xfrm>
              <a:prstGeom prst="rect">
                <a:avLst/>
              </a:prstGeom>
              <a:noFill/>
              <a:ln w="50800">
                <a:solidFill>
                  <a:schemeClr val="accent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" name="Connecteur droit avec flèche 20"/>
              <p:cNvCxnSpPr>
                <a:stCxn id="8" idx="0"/>
                <a:endCxn id="58" idx="2"/>
              </p:cNvCxnSpPr>
              <p:nvPr/>
            </p:nvCxnSpPr>
            <p:spPr>
              <a:xfrm rot="5400000" flipH="1" flipV="1">
                <a:off x="7774921" y="3417212"/>
                <a:ext cx="202172" cy="107157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Rectangle 80"/>
          <p:cNvSpPr/>
          <p:nvPr/>
        </p:nvSpPr>
        <p:spPr>
          <a:xfrm>
            <a:off x="7286644" y="2366954"/>
            <a:ext cx="357190" cy="2633682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37FBAE3-07EF-42B7-A9AE-EABA0B4ECCF3}"/>
              </a:ext>
            </a:extLst>
          </p:cNvPr>
          <p:cNvGrpSpPr/>
          <p:nvPr/>
        </p:nvGrpSpPr>
        <p:grpSpPr>
          <a:xfrm>
            <a:off x="7224041" y="5018938"/>
            <a:ext cx="625272" cy="810498"/>
            <a:chOff x="4920355" y="5577902"/>
            <a:chExt cx="625272" cy="810498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3EFFE517-EB8C-476B-BBE7-B112FF9034EF}"/>
                </a:ext>
              </a:extLst>
            </p:cNvPr>
            <p:cNvSpPr txBox="1"/>
            <p:nvPr/>
          </p:nvSpPr>
          <p:spPr>
            <a:xfrm>
              <a:off x="4920355" y="6019068"/>
              <a:ext cx="625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GND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562740A-7F5D-46F2-A0AE-63DF5613FD8C}"/>
                </a:ext>
              </a:extLst>
            </p:cNvPr>
            <p:cNvSpPr/>
            <p:nvPr/>
          </p:nvSpPr>
          <p:spPr>
            <a:xfrm>
              <a:off x="4982958" y="5577902"/>
              <a:ext cx="357190" cy="133725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E4DA53BB-CEB2-4BA3-B292-0BFA99B9503A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>
              <a:off x="5161553" y="5711627"/>
              <a:ext cx="52598" cy="361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1172EF9E-28B9-48B6-8ED7-90504231B81F}"/>
              </a:ext>
            </a:extLst>
          </p:cNvPr>
          <p:cNvGrpSpPr/>
          <p:nvPr/>
        </p:nvGrpSpPr>
        <p:grpSpPr>
          <a:xfrm>
            <a:off x="7298899" y="1806900"/>
            <a:ext cx="1121918" cy="513279"/>
            <a:chOff x="4982958" y="5198348"/>
            <a:chExt cx="1121918" cy="513279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7F54069D-394F-4CA6-869B-72B371F7D612}"/>
                </a:ext>
              </a:extLst>
            </p:cNvPr>
            <p:cNvSpPr txBox="1"/>
            <p:nvPr/>
          </p:nvSpPr>
          <p:spPr>
            <a:xfrm>
              <a:off x="5479604" y="5198348"/>
              <a:ext cx="625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5V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B57A4DF-1E6B-42F6-892A-24878F10981F}"/>
                </a:ext>
              </a:extLst>
            </p:cNvPr>
            <p:cNvSpPr/>
            <p:nvPr/>
          </p:nvSpPr>
          <p:spPr>
            <a:xfrm>
              <a:off x="4982958" y="5577902"/>
              <a:ext cx="357190" cy="133725"/>
            </a:xfrm>
            <a:prstGeom prst="rect">
              <a:avLst/>
            </a:pr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1" name="Connecteur droit avec flèche 50">
              <a:extLst>
                <a:ext uri="{FF2B5EF4-FFF2-40B4-BE49-F238E27FC236}">
                  <a16:creationId xmlns:a16="http://schemas.microsoft.com/office/drawing/2014/main" id="{63400E9B-3E2D-4077-8A8D-F5B473B8D3C3}"/>
                </a:ext>
              </a:extLst>
            </p:cNvPr>
            <p:cNvCxnSpPr>
              <a:cxnSpLocks/>
              <a:stCxn id="50" idx="0"/>
              <a:endCxn id="49" idx="1"/>
            </p:cNvCxnSpPr>
            <p:nvPr/>
          </p:nvCxnSpPr>
          <p:spPr>
            <a:xfrm flipV="1">
              <a:off x="5161553" y="5383014"/>
              <a:ext cx="318051" cy="194888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2" name="Connecteur droit avec flèche 81"/>
          <p:cNvCxnSpPr>
            <a:stCxn id="81" idx="0"/>
          </p:cNvCxnSpPr>
          <p:nvPr/>
        </p:nvCxnSpPr>
        <p:spPr>
          <a:xfrm rot="16200000" flipV="1">
            <a:off x="6763957" y="1665671"/>
            <a:ext cx="509590" cy="892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405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Nano </a:t>
            </a:r>
            <a:r>
              <a:rPr lang="fr-FR" dirty="0" err="1"/>
              <a:t>pinout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357850"/>
          </a:xfrm>
        </p:spPr>
        <p:txBody>
          <a:bodyPr/>
          <a:lstStyle/>
          <a:p>
            <a:pPr>
              <a:buNone/>
            </a:pPr>
            <a:r>
              <a:rPr lang="fr-FR" dirty="0"/>
              <a:t> </a:t>
            </a:r>
          </a:p>
        </p:txBody>
      </p:sp>
      <p:sp>
        <p:nvSpPr>
          <p:cNvPr id="115714" name="AutoShape 2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5716" name="AutoShape 4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5718" name="AutoShape 6" descr="RÃ©sultat de recherche d'images pour &quot;arduino mega 2560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108" name="Groupe 107"/>
          <p:cNvGrpSpPr/>
          <p:nvPr/>
        </p:nvGrpSpPr>
        <p:grpSpPr>
          <a:xfrm>
            <a:off x="357158" y="333400"/>
            <a:ext cx="8501090" cy="6667500"/>
            <a:chOff x="214282" y="333400"/>
            <a:chExt cx="8501090" cy="6667500"/>
          </a:xfrm>
        </p:grpSpPr>
        <p:pic>
          <p:nvPicPr>
            <p:cNvPr id="116738" name="Picture 2" descr="RÃ©sultat de recherche d'images pour &quot;arduino nano&quot;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1538" y="333400"/>
              <a:ext cx="6667500" cy="6667500"/>
            </a:xfrm>
            <a:prstGeom prst="rect">
              <a:avLst/>
            </a:prstGeom>
            <a:noFill/>
          </p:spPr>
        </p:pic>
        <p:grpSp>
          <p:nvGrpSpPr>
            <p:cNvPr id="107" name="Groupe 106"/>
            <p:cNvGrpSpPr/>
            <p:nvPr/>
          </p:nvGrpSpPr>
          <p:grpSpPr>
            <a:xfrm>
              <a:off x="214282" y="1821456"/>
              <a:ext cx="8501090" cy="3873184"/>
              <a:chOff x="214282" y="1821456"/>
              <a:chExt cx="8501090" cy="3873184"/>
            </a:xfrm>
          </p:grpSpPr>
          <p:cxnSp>
            <p:nvCxnSpPr>
              <p:cNvPr id="40" name="Connecteur droit avec flèche 39"/>
              <p:cNvCxnSpPr/>
              <p:nvPr/>
            </p:nvCxnSpPr>
            <p:spPr>
              <a:xfrm rot="10800000" flipV="1">
                <a:off x="5715008" y="2762292"/>
                <a:ext cx="928694" cy="35719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avec flèche 42"/>
              <p:cNvCxnSpPr/>
              <p:nvPr/>
            </p:nvCxnSpPr>
            <p:spPr>
              <a:xfrm rot="10800000" flipV="1">
                <a:off x="5572132" y="2690854"/>
                <a:ext cx="785818" cy="7143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4" name="Groupe 46"/>
              <p:cNvGrpSpPr/>
              <p:nvPr/>
            </p:nvGrpSpPr>
            <p:grpSpPr>
              <a:xfrm>
                <a:off x="214282" y="3214687"/>
                <a:ext cx="2500326" cy="857255"/>
                <a:chOff x="-428660" y="2666948"/>
                <a:chExt cx="2500326" cy="857255"/>
              </a:xfrm>
            </p:grpSpPr>
            <p:grpSp>
              <p:nvGrpSpPr>
                <p:cNvPr id="5" name="Groupe 24"/>
                <p:cNvGrpSpPr/>
                <p:nvPr/>
              </p:nvGrpSpPr>
              <p:grpSpPr>
                <a:xfrm>
                  <a:off x="428596" y="2666948"/>
                  <a:ext cx="1643070" cy="857255"/>
                  <a:chOff x="8583117" y="3516264"/>
                  <a:chExt cx="1703925" cy="1000132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8929720" y="3516264"/>
                    <a:ext cx="1357322" cy="1000132"/>
                  </a:xfrm>
                  <a:prstGeom prst="rect">
                    <a:avLst/>
                  </a:prstGeom>
                  <a:noFill/>
                  <a:ln w="508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27" name="Connecteur droit avec flèche 26"/>
                  <p:cNvCxnSpPr>
                    <a:stCxn id="26" idx="1"/>
                    <a:endCxn id="54" idx="3"/>
                  </p:cNvCxnSpPr>
                  <p:nvPr/>
                </p:nvCxnSpPr>
                <p:spPr>
                  <a:xfrm rot="10800000" flipV="1">
                    <a:off x="8583117" y="4016331"/>
                    <a:ext cx="346603" cy="39695"/>
                  </a:xfrm>
                  <a:prstGeom prst="straightConnector1">
                    <a:avLst/>
                  </a:prstGeom>
                  <a:ln>
                    <a:solidFill>
                      <a:schemeClr val="accent5"/>
                    </a:solidFill>
                    <a:tailEnd type="arrow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ZoneTexte 53"/>
                <p:cNvSpPr txBox="1"/>
                <p:nvPr/>
              </p:nvSpPr>
              <p:spPr>
                <a:xfrm>
                  <a:off x="-428660" y="2806434"/>
                  <a:ext cx="85725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Liaison USB</a:t>
                  </a:r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2143108" y="2500306"/>
                <a:ext cx="3429024" cy="428628"/>
              </a:xfrm>
              <a:prstGeom prst="rect">
                <a:avLst/>
              </a:prstGeom>
              <a:noFill/>
              <a:ln w="508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3" name="Groupe 63"/>
              <p:cNvGrpSpPr/>
              <p:nvPr/>
            </p:nvGrpSpPr>
            <p:grpSpPr>
              <a:xfrm>
                <a:off x="2928926" y="4262490"/>
                <a:ext cx="2857520" cy="1428760"/>
                <a:chOff x="5786446" y="5500702"/>
                <a:chExt cx="2857520" cy="1428760"/>
              </a:xfrm>
            </p:grpSpPr>
            <p:sp>
              <p:nvSpPr>
                <p:cNvPr id="57" name="ZoneTexte 56"/>
                <p:cNvSpPr txBox="1"/>
                <p:nvPr/>
              </p:nvSpPr>
              <p:spPr>
                <a:xfrm>
                  <a:off x="5786446" y="6283131"/>
                  <a:ext cx="285752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Entrées / sorties analogiques CAN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929321" y="5500702"/>
                  <a:ext cx="2500330" cy="500066"/>
                </a:xfrm>
                <a:prstGeom prst="rect">
                  <a:avLst/>
                </a:prstGeom>
                <a:noFill/>
                <a:ln w="50800">
                  <a:solidFill>
                    <a:schemeClr val="accent4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1" name="Connecteur droit avec flèche 10"/>
                <p:cNvCxnSpPr>
                  <a:stCxn id="7" idx="2"/>
                  <a:endCxn id="57" idx="0"/>
                </p:cNvCxnSpPr>
                <p:nvPr/>
              </p:nvCxnSpPr>
              <p:spPr>
                <a:xfrm rot="16200000" flipH="1">
                  <a:off x="7056165" y="6124089"/>
                  <a:ext cx="282363" cy="35720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arrow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Connecteur droit avec flèche 14"/>
              <p:cNvCxnSpPr>
                <a:cxnSpLocks/>
                <a:stCxn id="6" idx="0"/>
              </p:cNvCxnSpPr>
              <p:nvPr/>
            </p:nvCxnSpPr>
            <p:spPr>
              <a:xfrm flipV="1">
                <a:off x="3857620" y="2190788"/>
                <a:ext cx="642944" cy="3095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14" name="Groupe 59"/>
              <p:cNvGrpSpPr/>
              <p:nvPr/>
            </p:nvGrpSpPr>
            <p:grpSpPr>
              <a:xfrm>
                <a:off x="1928794" y="4262490"/>
                <a:ext cx="1500198" cy="1432149"/>
                <a:chOff x="6715140" y="5214950"/>
                <a:chExt cx="1500198" cy="1432149"/>
              </a:xfrm>
            </p:grpSpPr>
            <p:sp>
              <p:nvSpPr>
                <p:cNvPr id="56" name="ZoneTexte 55"/>
                <p:cNvSpPr txBox="1"/>
                <p:nvPr/>
              </p:nvSpPr>
              <p:spPr>
                <a:xfrm>
                  <a:off x="6715140" y="6000768"/>
                  <a:ext cx="15001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Alimentation 3,3V</a:t>
                  </a: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7215205" y="5214950"/>
                  <a:ext cx="305509" cy="500066"/>
                </a:xfrm>
                <a:prstGeom prst="rect">
                  <a:avLst/>
                </a:prstGeom>
                <a:noFill/>
                <a:ln w="50800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18" name="Connecteur droit avec flèche 17"/>
                <p:cNvCxnSpPr>
                  <a:cxnSpLocks/>
                  <a:stCxn id="9" idx="2"/>
                  <a:endCxn id="56" idx="0"/>
                </p:cNvCxnSpPr>
                <p:nvPr/>
              </p:nvCxnSpPr>
              <p:spPr>
                <a:xfrm>
                  <a:off x="7367960" y="5715016"/>
                  <a:ext cx="97279" cy="28575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arrow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e 37"/>
              <p:cNvGrpSpPr/>
              <p:nvPr/>
            </p:nvGrpSpPr>
            <p:grpSpPr>
              <a:xfrm>
                <a:off x="6572264" y="3071810"/>
                <a:ext cx="2143108" cy="1071570"/>
                <a:chOff x="6858016" y="3429000"/>
                <a:chExt cx="2143108" cy="1071570"/>
              </a:xfrm>
            </p:grpSpPr>
            <p:sp>
              <p:nvSpPr>
                <p:cNvPr id="58" name="ZoneTexte 57"/>
                <p:cNvSpPr txBox="1"/>
                <p:nvPr/>
              </p:nvSpPr>
              <p:spPr>
                <a:xfrm>
                  <a:off x="7715240" y="3702610"/>
                  <a:ext cx="128588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b="1" dirty="0"/>
                    <a:t>Port SPI</a:t>
                  </a:r>
                </a:p>
              </p:txBody>
            </p:sp>
            <p:grpSp>
              <p:nvGrpSpPr>
                <p:cNvPr id="17" name="Groupe 23"/>
                <p:cNvGrpSpPr/>
                <p:nvPr/>
              </p:nvGrpSpPr>
              <p:grpSpPr>
                <a:xfrm>
                  <a:off x="6858016" y="3429000"/>
                  <a:ext cx="1071570" cy="1071570"/>
                  <a:chOff x="7643834" y="3571876"/>
                  <a:chExt cx="1071570" cy="1071570"/>
                </a:xfrm>
              </p:grpSpPr>
              <p:sp>
                <p:nvSpPr>
                  <p:cNvPr id="8" name="Rectangle 7"/>
                  <p:cNvSpPr/>
                  <p:nvPr/>
                </p:nvSpPr>
                <p:spPr>
                  <a:xfrm>
                    <a:off x="7643834" y="3571876"/>
                    <a:ext cx="714380" cy="1071570"/>
                  </a:xfrm>
                  <a:prstGeom prst="rect">
                    <a:avLst/>
                  </a:prstGeom>
                  <a:noFill/>
                  <a:ln w="5080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cxnSp>
                <p:nvCxnSpPr>
                  <p:cNvPr id="21" name="Connecteur droit avec flèche 20"/>
                  <p:cNvCxnSpPr>
                    <a:stCxn id="8" idx="3"/>
                  </p:cNvCxnSpPr>
                  <p:nvPr/>
                </p:nvCxnSpPr>
                <p:spPr>
                  <a:xfrm flipV="1">
                    <a:off x="8358214" y="4071942"/>
                    <a:ext cx="357190" cy="35719"/>
                  </a:xfrm>
                  <a:prstGeom prst="straightConnector1">
                    <a:avLst/>
                  </a:prstGeom>
                  <a:ln>
                    <a:solidFill>
                      <a:schemeClr val="accent3"/>
                    </a:solidFill>
                    <a:tailEnd type="arrow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e 52"/>
              <p:cNvGrpSpPr/>
              <p:nvPr/>
            </p:nvGrpSpPr>
            <p:grpSpPr>
              <a:xfrm>
                <a:off x="6643703" y="4262490"/>
                <a:ext cx="1571635" cy="1357322"/>
                <a:chOff x="357188" y="3857629"/>
                <a:chExt cx="1571635" cy="1357322"/>
              </a:xfrm>
            </p:grpSpPr>
            <p:grpSp>
              <p:nvGrpSpPr>
                <p:cNvPr id="12" name="Groupe 32"/>
                <p:cNvGrpSpPr/>
                <p:nvPr/>
              </p:nvGrpSpPr>
              <p:grpSpPr>
                <a:xfrm>
                  <a:off x="357188" y="3857629"/>
                  <a:ext cx="821534" cy="710992"/>
                  <a:chOff x="8212721" y="2725618"/>
                  <a:chExt cx="851961" cy="765686"/>
                </a:xfrm>
              </p:grpSpPr>
              <p:cxnSp>
                <p:nvCxnSpPr>
                  <p:cNvPr id="35" name="Connecteur droit avec flèche 34"/>
                  <p:cNvCxnSpPr>
                    <a:stCxn id="34" idx="2"/>
                    <a:endCxn id="55" idx="0"/>
                  </p:cNvCxnSpPr>
                  <p:nvPr/>
                </p:nvCxnSpPr>
                <p:spPr>
                  <a:xfrm rot="16200000" flipH="1">
                    <a:off x="8599208" y="3025830"/>
                    <a:ext cx="227152" cy="703796"/>
                  </a:xfrm>
                  <a:prstGeom prst="straightConnector1">
                    <a:avLst/>
                  </a:prstGeom>
                  <a:ln>
                    <a:solidFill>
                      <a:schemeClr val="accent5">
                        <a:lumMod val="60000"/>
                        <a:lumOff val="40000"/>
                      </a:schemeClr>
                    </a:solidFill>
                    <a:tailEnd type="arrow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Rectangle 33"/>
                  <p:cNvSpPr/>
                  <p:nvPr/>
                </p:nvSpPr>
                <p:spPr>
                  <a:xfrm>
                    <a:off x="8212721" y="2725618"/>
                    <a:ext cx="296335" cy="538534"/>
                  </a:xfrm>
                  <a:prstGeom prst="rect">
                    <a:avLst/>
                  </a:prstGeom>
                  <a:noFill/>
                  <a:ln w="50800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55" name="ZoneTexte 54"/>
                <p:cNvSpPr txBox="1"/>
                <p:nvPr/>
              </p:nvSpPr>
              <p:spPr>
                <a:xfrm>
                  <a:off x="428625" y="4568620"/>
                  <a:ext cx="150019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/>
                    <a:t>Alimentation</a:t>
                  </a:r>
                </a:p>
                <a:p>
                  <a:pPr algn="ctr"/>
                  <a:r>
                    <a:rPr lang="fr-FR" dirty="0"/>
                    <a:t>5V-12V DC</a:t>
                  </a:r>
                </a:p>
              </p:txBody>
            </p:sp>
          </p:grpSp>
          <p:sp>
            <p:nvSpPr>
              <p:cNvPr id="72" name="Rectangle 71"/>
              <p:cNvSpPr/>
              <p:nvPr/>
            </p:nvSpPr>
            <p:spPr>
              <a:xfrm>
                <a:off x="5643569" y="4262490"/>
                <a:ext cx="285752" cy="500066"/>
              </a:xfrm>
              <a:prstGeom prst="rect">
                <a:avLst/>
              </a:prstGeom>
              <a:noFill/>
              <a:ln w="50800"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286511" y="4262490"/>
                <a:ext cx="285752" cy="500066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286512" y="2500307"/>
                <a:ext cx="642942" cy="404862"/>
              </a:xfrm>
              <a:prstGeom prst="rect">
                <a:avLst/>
              </a:prstGeom>
              <a:noFill/>
              <a:ln w="508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79" name="Connecteur droit avec flèche 78"/>
              <p:cNvCxnSpPr>
                <a:stCxn id="76" idx="0"/>
              </p:cNvCxnSpPr>
              <p:nvPr/>
            </p:nvCxnSpPr>
            <p:spPr>
              <a:xfrm rot="16200000" flipV="1">
                <a:off x="5863862" y="1756186"/>
                <a:ext cx="309518" cy="117872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2071669" y="4262490"/>
                <a:ext cx="331350" cy="500066"/>
              </a:xfrm>
              <a:prstGeom prst="rect">
                <a:avLst/>
              </a:prstGeom>
              <a:no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97" name="Connecteur droit avec flèche 96"/>
              <p:cNvCxnSpPr>
                <a:cxnSpLocks/>
                <a:stCxn id="86" idx="0"/>
              </p:cNvCxnSpPr>
              <p:nvPr/>
            </p:nvCxnSpPr>
            <p:spPr>
              <a:xfrm flipV="1">
                <a:off x="2237344" y="2905170"/>
                <a:ext cx="191516" cy="13573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0" name="ZoneTexte 99"/>
              <p:cNvSpPr txBox="1"/>
              <p:nvPr/>
            </p:nvSpPr>
            <p:spPr>
              <a:xfrm>
                <a:off x="5286380" y="5048309"/>
                <a:ext cx="150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Alimentation 5V GND</a:t>
                </a:r>
              </a:p>
            </p:txBody>
          </p:sp>
          <p:cxnSp>
            <p:nvCxnSpPr>
              <p:cNvPr id="101" name="Connecteur droit avec flèche 100"/>
              <p:cNvCxnSpPr>
                <a:stCxn id="72" idx="2"/>
                <a:endCxn id="100" idx="0"/>
              </p:cNvCxnSpPr>
              <p:nvPr/>
            </p:nvCxnSpPr>
            <p:spPr>
              <a:xfrm rot="16200000" flipH="1">
                <a:off x="5768586" y="4780415"/>
                <a:ext cx="285753" cy="25003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avec flèche 102"/>
              <p:cNvCxnSpPr>
                <a:stCxn id="73" idx="2"/>
              </p:cNvCxnSpPr>
              <p:nvPr/>
            </p:nvCxnSpPr>
            <p:spPr>
              <a:xfrm rot="5400000">
                <a:off x="6215072" y="4833995"/>
                <a:ext cx="285754" cy="1428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6" name="Losange 105"/>
              <p:cNvSpPr/>
              <p:nvPr/>
            </p:nvSpPr>
            <p:spPr>
              <a:xfrm>
                <a:off x="3000364" y="2833730"/>
                <a:ext cx="1500198" cy="1500198"/>
              </a:xfrm>
              <a:prstGeom prst="diamond">
                <a:avLst/>
              </a:prstGeom>
              <a:solidFill>
                <a:schemeClr val="accent2">
                  <a:lumMod val="60000"/>
                  <a:lumOff val="40000"/>
                  <a:alpha val="48000"/>
                </a:schemeClr>
              </a:solidFill>
              <a:ln w="412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fr-FR" sz="1200" b="1" dirty="0"/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3500430" y="1821456"/>
                <a:ext cx="30718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Entrées / sorties numériques  0 </a:t>
                </a:r>
                <a:r>
                  <a:rPr lang="fr-FR" dirty="0">
                    <a:sym typeface="Wingdings" panose="05000000000000000000" pitchFamily="2" charset="2"/>
                  </a:rPr>
                  <a:t> 13</a:t>
                </a:r>
                <a:endParaRPr lang="fr-F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29031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EEC12484-DFE2-4BF2-AAD1-DE7E8A94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Leonardo et 32u4</a:t>
            </a:r>
          </a:p>
        </p:txBody>
      </p:sp>
      <p:pic>
        <p:nvPicPr>
          <p:cNvPr id="25" name="Espace réservé du contenu 24">
            <a:extLst>
              <a:ext uri="{FF2B5EF4-FFF2-40B4-BE49-F238E27FC236}">
                <a16:creationId xmlns:a16="http://schemas.microsoft.com/office/drawing/2014/main" id="{0DBD0C63-9B73-41CB-901D-1EAC46525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7488832" cy="5299069"/>
          </a:xfrm>
        </p:spPr>
      </p:pic>
    </p:spTree>
    <p:extLst>
      <p:ext uri="{BB962C8B-B14F-4D97-AF65-F5344CB8AC3E}">
        <p14:creationId xmlns:p14="http://schemas.microsoft.com/office/powerpoint/2010/main" val="3398724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&amp; ICSP2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Rôle du Mega8</a:t>
            </a:r>
          </a:p>
          <a:p>
            <a:pPr lvl="2"/>
            <a:r>
              <a:rPr lang="fr-FR" dirty="0"/>
              <a:t>liaison </a:t>
            </a:r>
            <a:r>
              <a:rPr lang="fr-FR" dirty="0" err="1"/>
              <a:t>usb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 serial</a:t>
            </a:r>
          </a:p>
          <a:p>
            <a:pPr lvl="2"/>
            <a:r>
              <a:rPr lang="fr-FR" dirty="0">
                <a:sym typeface="Wingdings" pitchFamily="2" charset="2"/>
              </a:rPr>
              <a:t>souvent remplacé par CH340*</a:t>
            </a:r>
            <a:r>
              <a:rPr lang="fr-FR" sz="1200" dirty="0">
                <a:sym typeface="Wingdings" pitchFamily="2" charset="2"/>
              </a:rPr>
              <a:t>(* LOW COST)</a:t>
            </a:r>
            <a:endParaRPr lang="fr-FR" dirty="0"/>
          </a:p>
          <a:p>
            <a:r>
              <a:rPr lang="fr-FR" dirty="0"/>
              <a:t>Rôle du 2eme port </a:t>
            </a:r>
            <a:r>
              <a:rPr lang="fr-FR" dirty="0" err="1"/>
              <a:t>isp</a:t>
            </a:r>
            <a:endParaRPr lang="fr-FR" dirty="0"/>
          </a:p>
          <a:p>
            <a:pPr marL="452438" lvl="2" indent="0"/>
            <a:r>
              <a:rPr lang="fr-FR" dirty="0"/>
              <a:t>Programmation</a:t>
            </a:r>
          </a:p>
          <a:p>
            <a:pPr marL="452438" lvl="2" indent="0">
              <a:buNone/>
            </a:pPr>
            <a:r>
              <a:rPr lang="fr-FR" dirty="0"/>
              <a:t>du mega8 </a:t>
            </a:r>
          </a:p>
          <a:p>
            <a:pPr marL="452438" lvl="2" indent="0"/>
            <a:endParaRPr lang="fr-FR" dirty="0"/>
          </a:p>
          <a:p>
            <a:pPr marL="452438" lvl="2" indent="0"/>
            <a:r>
              <a:rPr lang="fr-FR" dirty="0"/>
              <a:t>Pas dispo sur </a:t>
            </a:r>
          </a:p>
          <a:p>
            <a:pPr marL="452438" lvl="2" indent="0">
              <a:buNone/>
            </a:pPr>
            <a:r>
              <a:rPr lang="fr-FR" dirty="0"/>
              <a:t>ch34O ou eq.</a:t>
            </a:r>
          </a:p>
          <a:p>
            <a:endParaRPr lang="fr-FR" dirty="0"/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3492242"/>
            <a:ext cx="6215106" cy="295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à coins arrondis 4"/>
          <p:cNvSpPr/>
          <p:nvPr/>
        </p:nvSpPr>
        <p:spPr>
          <a:xfrm>
            <a:off x="5143504" y="4000504"/>
            <a:ext cx="928694" cy="92869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5429256" y="5357826"/>
            <a:ext cx="857256" cy="857256"/>
          </a:xfrm>
          <a:prstGeom prst="roundRect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endCxn id="7" idx="1"/>
          </p:cNvCxnSpPr>
          <p:nvPr/>
        </p:nvCxnSpPr>
        <p:spPr>
          <a:xfrm>
            <a:off x="3786182" y="5429264"/>
            <a:ext cx="1643074" cy="3571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6143636" y="5357826"/>
            <a:ext cx="1071570" cy="2857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5" idx="2"/>
            <a:endCxn id="7" idx="0"/>
          </p:cNvCxnSpPr>
          <p:nvPr/>
        </p:nvCxnSpPr>
        <p:spPr>
          <a:xfrm rot="16200000" flipH="1">
            <a:off x="5518553" y="5018495"/>
            <a:ext cx="428628" cy="2500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C613D-DAC6-4AD7-AA98-D0E7BF540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6663BF-1FDF-4057-86A4-4F04F3A14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ESP8266 / ESP32</a:t>
            </a:r>
          </a:p>
          <a:p>
            <a:r>
              <a:rPr lang="fr-FR" dirty="0"/>
              <a:t>Jusqu’à 8 Mo 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espFS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Arduino IDE compatible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Différents formats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9A6050-B888-4FF3-8B0B-E12A1B6CB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16" y="1851171"/>
            <a:ext cx="2658768" cy="22421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62B09B-FCAB-4B82-BB41-6BA039569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184" y="4256957"/>
            <a:ext cx="2231655" cy="22421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F5FE7D8-2803-4130-A741-D1EEAF24C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336" y="1268760"/>
            <a:ext cx="3499664" cy="27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35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552AA2-17A7-44A7-96A5-52FD59FD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159E59-9895-4BA4-B748-A09DE0C6A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OLIMEX</a:t>
            </a:r>
          </a:p>
          <a:p>
            <a:pPr lvl="1"/>
            <a:r>
              <a:rPr lang="fr-FR" dirty="0"/>
              <a:t>PIC32MX220F032D</a:t>
            </a:r>
          </a:p>
          <a:p>
            <a:pPr lvl="2"/>
            <a:r>
              <a:rPr lang="fr-FR" dirty="0"/>
              <a:t>PIC32 PINGUINO MX220</a:t>
            </a:r>
          </a:p>
          <a:p>
            <a:pPr lvl="1"/>
            <a:r>
              <a:rPr lang="fr-FR" dirty="0"/>
              <a:t>PIC32MX440 256H</a:t>
            </a:r>
          </a:p>
          <a:p>
            <a:pPr lvl="2"/>
            <a:r>
              <a:rPr lang="fr-FR" dirty="0"/>
              <a:t>PIC32 PINGUINO MICRO</a:t>
            </a:r>
          </a:p>
          <a:p>
            <a:pPr lvl="2"/>
            <a:r>
              <a:rPr lang="fr-FR"/>
              <a:t>PIC32 PIGUINO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RÃ©sultat de recherche d'images pour &quot;pinguino arduino comparison&quot;">
            <a:extLst>
              <a:ext uri="{FF2B5EF4-FFF2-40B4-BE49-F238E27FC236}">
                <a16:creationId xmlns:a16="http://schemas.microsoft.com/office/drawing/2014/main" id="{26B942AD-A830-4D4A-9541-E0F80E7C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3352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32-PINGUINO - Open Source Hardware Board">
            <a:extLst>
              <a:ext uri="{FF2B5EF4-FFF2-40B4-BE49-F238E27FC236}">
                <a16:creationId xmlns:a16="http://schemas.microsoft.com/office/drawing/2014/main" id="{83B9EAD7-5AF9-4940-A127-EC9572ED5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13" y="4056313"/>
            <a:ext cx="2952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32-PINGUINO-MICRO - Open Source Hardware Board">
            <a:extLst>
              <a:ext uri="{FF2B5EF4-FFF2-40B4-BE49-F238E27FC236}">
                <a16:creationId xmlns:a16="http://schemas.microsoft.com/office/drawing/2014/main" id="{FFD6A72D-E633-47CE-A66F-F90FA2177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199856"/>
            <a:ext cx="1961646" cy="145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016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 chapitre, nous avons aborder : </a:t>
            </a:r>
          </a:p>
          <a:p>
            <a:pPr lvl="1"/>
            <a:r>
              <a:rPr lang="fr-FR" dirty="0"/>
              <a:t>Comment reconnaitre les composants</a:t>
            </a:r>
          </a:p>
          <a:p>
            <a:pPr lvl="1"/>
            <a:r>
              <a:rPr lang="fr-FR" dirty="0"/>
              <a:t>Les lois basiques de l’ électronique</a:t>
            </a:r>
          </a:p>
          <a:p>
            <a:pPr lvl="1"/>
            <a:r>
              <a:rPr lang="fr-FR" dirty="0"/>
              <a:t>Les I/O Tout ou Rien</a:t>
            </a:r>
          </a:p>
          <a:p>
            <a:pPr lvl="1"/>
            <a:r>
              <a:rPr lang="fr-FR" dirty="0"/>
              <a:t>Le PWM</a:t>
            </a:r>
          </a:p>
          <a:p>
            <a:pPr lvl="1"/>
            <a:r>
              <a:rPr lang="fr-FR" dirty="0"/>
              <a:t>Les protocoles UART, SPI I2C</a:t>
            </a:r>
          </a:p>
          <a:p>
            <a:pPr lvl="1"/>
            <a:r>
              <a:rPr lang="fr-FR" dirty="0"/>
              <a:t>Les 2 ports ICSP et les 2 ATMEGA présents sur les cartes</a:t>
            </a:r>
          </a:p>
          <a:p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Entrées / sorties </a:t>
            </a:r>
            <a:br>
              <a:rPr lang="fr-FR" dirty="0"/>
            </a:b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I/O I/O en rentrant du boulot…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entrées / sorties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Ports numériques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Port analogique (CAN)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Etats TOR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PWM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</a:t>
            </a:r>
            <a:r>
              <a:rPr lang="fr-FR" b="1" u="sng" dirty="0"/>
              <a:t>UNO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Entrée numérique Tout Ou </a:t>
            </a:r>
            <a:r>
              <a:rPr lang="fr-FR" dirty="0" err="1"/>
              <a:t>Rrien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Ports pré câblés</a:t>
            </a:r>
          </a:p>
          <a:p>
            <a:pPr lvl="1"/>
            <a:r>
              <a:rPr lang="fr-FR" dirty="0"/>
              <a:t>Hardware Serial + LED </a:t>
            </a:r>
          </a:p>
          <a:p>
            <a:pPr lvl="2"/>
            <a:r>
              <a:rPr lang="fr-FR" dirty="0"/>
              <a:t>ports 0 </a:t>
            </a:r>
            <a:r>
              <a:rPr lang="fr-FR" sz="1600" dirty="0" err="1"/>
              <a:t>Recieve</a:t>
            </a:r>
            <a:r>
              <a:rPr lang="fr-FR" sz="1600" dirty="0"/>
              <a:t> </a:t>
            </a:r>
            <a:r>
              <a:rPr lang="fr-FR" dirty="0"/>
              <a:t>/ 1 </a:t>
            </a:r>
            <a:r>
              <a:rPr lang="fr-FR" sz="1600" dirty="0"/>
              <a:t>Transmit</a:t>
            </a:r>
            <a:endParaRPr lang="fr-FR" dirty="0"/>
          </a:p>
          <a:p>
            <a:pPr lvl="1"/>
            <a:r>
              <a:rPr lang="fr-FR" dirty="0" err="1"/>
              <a:t>Led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port 13 </a:t>
            </a:r>
          </a:p>
          <a:p>
            <a:r>
              <a:rPr lang="fr-FR" dirty="0"/>
              <a:t>Différents modes </a:t>
            </a:r>
          </a:p>
          <a:p>
            <a:pPr lvl="1"/>
            <a:r>
              <a:rPr lang="fr-FR" dirty="0"/>
              <a:t>HIGH ou LOW</a:t>
            </a:r>
          </a:p>
          <a:p>
            <a:pPr lvl="1"/>
            <a:r>
              <a:rPr lang="fr-FR" dirty="0"/>
              <a:t>Modulation PWM </a:t>
            </a:r>
          </a:p>
          <a:p>
            <a:pPr lvl="1">
              <a:buNone/>
            </a:pPr>
            <a:r>
              <a:rPr lang="fr-FR" dirty="0"/>
              <a:t>native</a:t>
            </a:r>
          </a:p>
          <a:p>
            <a:pPr lvl="2"/>
            <a:r>
              <a:rPr lang="fr-FR" dirty="0">
                <a:solidFill>
                  <a:schemeClr val="tx2"/>
                </a:solidFill>
              </a:rPr>
              <a:t>symbolisé par </a:t>
            </a:r>
            <a:r>
              <a:rPr lang="fr-FR" sz="2800" b="1" dirty="0">
                <a:solidFill>
                  <a:schemeClr val="tx2"/>
                </a:solidFill>
              </a:rPr>
              <a:t>~</a:t>
            </a:r>
            <a:endParaRPr lang="fr-FR" dirty="0">
              <a:solidFill>
                <a:schemeClr val="tx2"/>
              </a:solidFill>
            </a:endParaRPr>
          </a:p>
          <a:p>
            <a:pPr lvl="2"/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4764942"/>
            <a:ext cx="5408458" cy="159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000761" y="4979256"/>
            <a:ext cx="2571768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6429389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Ellipse 40"/>
          <p:cNvSpPr/>
          <p:nvPr/>
        </p:nvSpPr>
        <p:spPr>
          <a:xfrm>
            <a:off x="6572265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/>
          <p:cNvSpPr/>
          <p:nvPr/>
        </p:nvSpPr>
        <p:spPr>
          <a:xfrm>
            <a:off x="6715141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7358083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44"/>
          <p:cNvSpPr/>
          <p:nvPr/>
        </p:nvSpPr>
        <p:spPr>
          <a:xfrm>
            <a:off x="7510483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/>
          <p:cNvSpPr/>
          <p:nvPr/>
        </p:nvSpPr>
        <p:spPr>
          <a:xfrm>
            <a:off x="7929587" y="4979256"/>
            <a:ext cx="71438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8" name="Connecteur en angle 67"/>
          <p:cNvCxnSpPr/>
          <p:nvPr/>
        </p:nvCxnSpPr>
        <p:spPr>
          <a:xfrm rot="10800000">
            <a:off x="4429124" y="2500306"/>
            <a:ext cx="4071966" cy="2500330"/>
          </a:xfrm>
          <a:prstGeom prst="bentConnector3">
            <a:avLst>
              <a:gd name="adj1" fmla="val 1066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onnecteur en angle 70"/>
          <p:cNvCxnSpPr/>
          <p:nvPr/>
        </p:nvCxnSpPr>
        <p:spPr>
          <a:xfrm rot="10800000">
            <a:off x="4429124" y="2643182"/>
            <a:ext cx="3929090" cy="2428892"/>
          </a:xfrm>
          <a:prstGeom prst="bentConnector3">
            <a:avLst>
              <a:gd name="adj1" fmla="val 676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286380" y="3000372"/>
            <a:ext cx="2928958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Entrées sorties TOR </a:t>
            </a:r>
          </a:p>
        </p:txBody>
      </p:sp>
      <p:cxnSp>
        <p:nvCxnSpPr>
          <p:cNvPr id="80" name="Connecteur droit avec flèche 79"/>
          <p:cNvCxnSpPr/>
          <p:nvPr/>
        </p:nvCxnSpPr>
        <p:spPr>
          <a:xfrm rot="16200000" flipH="1">
            <a:off x="5143505" y="4071941"/>
            <a:ext cx="1357320" cy="5000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4" name="Rectangle à coins arrondis 83"/>
          <p:cNvSpPr/>
          <p:nvPr/>
        </p:nvSpPr>
        <p:spPr>
          <a:xfrm>
            <a:off x="6215074" y="3786190"/>
            <a:ext cx="200026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Pulse </a:t>
            </a:r>
            <a:r>
              <a:rPr lang="fr-FR" dirty="0" err="1"/>
              <a:t>Width</a:t>
            </a:r>
            <a:r>
              <a:rPr lang="fr-FR" dirty="0"/>
              <a:t> Modulation</a:t>
            </a:r>
          </a:p>
        </p:txBody>
      </p:sp>
      <p:cxnSp>
        <p:nvCxnSpPr>
          <p:cNvPr id="87" name="Connecteur droit avec flèche 86"/>
          <p:cNvCxnSpPr>
            <a:endCxn id="39" idx="7"/>
          </p:cNvCxnSpPr>
          <p:nvPr/>
        </p:nvCxnSpPr>
        <p:spPr>
          <a:xfrm rot="16200000" flipH="1">
            <a:off x="6281509" y="4791324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 rot="16200000" flipH="1">
            <a:off x="6434846" y="4791325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/>
          <p:nvPr/>
        </p:nvCxnSpPr>
        <p:spPr>
          <a:xfrm rot="16200000" flipH="1">
            <a:off x="6577722" y="4791325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 rot="16200000" flipH="1">
            <a:off x="7138766" y="4791780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rot="16200000" flipH="1">
            <a:off x="7292102" y="4791780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 rot="16200000" flipH="1">
            <a:off x="7720730" y="4791780"/>
            <a:ext cx="356734" cy="60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Ellipse 95"/>
          <p:cNvSpPr/>
          <p:nvPr/>
        </p:nvSpPr>
        <p:spPr>
          <a:xfrm>
            <a:off x="6072198" y="5000636"/>
            <a:ext cx="71438" cy="14287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7" name="Connecteur droit avec flèche 96"/>
          <p:cNvCxnSpPr>
            <a:stCxn id="96" idx="4"/>
          </p:cNvCxnSpPr>
          <p:nvPr/>
        </p:nvCxnSpPr>
        <p:spPr>
          <a:xfrm rot="5400000">
            <a:off x="5804305" y="5339968"/>
            <a:ext cx="500068" cy="1071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2" name="Groupe 51"/>
          <p:cNvGrpSpPr/>
          <p:nvPr/>
        </p:nvGrpSpPr>
        <p:grpSpPr>
          <a:xfrm>
            <a:off x="4429124" y="1571612"/>
            <a:ext cx="2214578" cy="808972"/>
            <a:chOff x="1000100" y="2571744"/>
            <a:chExt cx="7143800" cy="2606688"/>
          </a:xfrm>
        </p:grpSpPr>
        <p:sp>
          <p:nvSpPr>
            <p:cNvPr id="53" name="Rectangle 52"/>
            <p:cNvSpPr/>
            <p:nvPr/>
          </p:nvSpPr>
          <p:spPr>
            <a:xfrm>
              <a:off x="1000100" y="2571744"/>
              <a:ext cx="7143800" cy="2071702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Connecteur droit avec flèche 53"/>
            <p:cNvCxnSpPr/>
            <p:nvPr/>
          </p:nvCxnSpPr>
          <p:spPr>
            <a:xfrm rot="5400000" flipH="1" flipV="1">
              <a:off x="677835" y="3463925"/>
              <a:ext cx="1643074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>
              <a:off x="1285852" y="4285462"/>
              <a:ext cx="642942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1000100" y="3988362"/>
              <a:ext cx="561981" cy="119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1000100" y="2714621"/>
              <a:ext cx="561981" cy="1190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cxnSp>
          <p:nvCxnSpPr>
            <p:cNvPr id="58" name="Connecteur droit 57"/>
            <p:cNvCxnSpPr/>
            <p:nvPr/>
          </p:nvCxnSpPr>
          <p:spPr>
            <a:xfrm>
              <a:off x="1285852" y="3071810"/>
              <a:ext cx="214314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 rot="5400000" flipH="1" flipV="1">
              <a:off x="2035951" y="3536157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 rot="5400000" flipH="1" flipV="1">
              <a:off x="3321040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 rot="5400000" flipH="1" flipV="1">
              <a:off x="4608513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 rot="5400000" flipH="1" flipV="1">
              <a:off x="5892809" y="3535363"/>
              <a:ext cx="1500198" cy="15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1500166" y="3071810"/>
              <a:ext cx="642942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u="sng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786050" y="3071810"/>
              <a:ext cx="1143008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u="sng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357818" y="3071810"/>
              <a:ext cx="1000132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643702" y="3071810"/>
              <a:ext cx="857256" cy="12144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7" name="Connecteur droit avec flèche 66"/>
          <p:cNvCxnSpPr/>
          <p:nvPr/>
        </p:nvCxnSpPr>
        <p:spPr>
          <a:xfrm rot="16200000" flipH="1">
            <a:off x="5572132" y="2571744"/>
            <a:ext cx="857256" cy="142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Étoile à 24 branches 25"/>
          <p:cNvSpPr/>
          <p:nvPr/>
        </p:nvSpPr>
        <p:spPr>
          <a:xfrm rot="21054923">
            <a:off x="5945589" y="735471"/>
            <a:ext cx="4000528" cy="1428760"/>
          </a:xfrm>
          <a:prstGeom prst="star24">
            <a:avLst/>
          </a:prstGeom>
          <a:solidFill>
            <a:schemeClr val="accent1">
              <a:alpha val="68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Nécessite : </a:t>
            </a:r>
          </a:p>
          <a:p>
            <a:pPr algn="ctr"/>
            <a:r>
              <a:rPr lang="fr-FR" b="1" i="1" dirty="0" err="1"/>
              <a:t>pinMode</a:t>
            </a:r>
            <a:r>
              <a:rPr lang="fr-FR" i="1" dirty="0"/>
              <a:t>(port, TYPE)</a:t>
            </a:r>
          </a:p>
          <a:p>
            <a:pPr algn="ctr"/>
            <a:r>
              <a:rPr lang="fr-FR" i="1" dirty="0"/>
              <a:t>TYPE= INPUT|OUTPUT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</a:t>
            </a:r>
            <a:r>
              <a:rPr lang="fr-FR" b="1" u="sng" dirty="0"/>
              <a:t>UNO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Entrée analogique CAN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CAN</a:t>
            </a:r>
            <a:r>
              <a:rPr lang="fr-FR" dirty="0"/>
              <a:t> 10bits</a:t>
            </a:r>
          </a:p>
          <a:p>
            <a:pPr lvl="1"/>
            <a:r>
              <a:rPr lang="fr-FR" dirty="0"/>
              <a:t>Plage </a:t>
            </a:r>
          </a:p>
          <a:p>
            <a:pPr lvl="2"/>
            <a:r>
              <a:rPr lang="fr-FR" dirty="0"/>
              <a:t>0000000000 = 0</a:t>
            </a:r>
          </a:p>
          <a:p>
            <a:pPr lvl="2"/>
            <a:r>
              <a:rPr lang="fr-FR" dirty="0"/>
              <a:t>1111111111 = 1023</a:t>
            </a:r>
          </a:p>
          <a:p>
            <a:pPr lvl="1"/>
            <a:r>
              <a:rPr lang="fr-FR" dirty="0"/>
              <a:t>pas : </a:t>
            </a:r>
          </a:p>
          <a:p>
            <a:pPr lvl="2"/>
            <a:r>
              <a:rPr lang="fr-FR" b="1" dirty="0"/>
              <a:t>5v max </a:t>
            </a:r>
            <a:r>
              <a:rPr lang="fr-FR" dirty="0"/>
              <a:t>/ 1024 possibilités</a:t>
            </a:r>
          </a:p>
          <a:p>
            <a:pPr lvl="2"/>
            <a:r>
              <a:rPr lang="fr-FR" dirty="0"/>
              <a:t>0,0048828125V</a:t>
            </a:r>
          </a:p>
          <a:p>
            <a:endParaRPr lang="fr-FR" dirty="0"/>
          </a:p>
          <a:p>
            <a:r>
              <a:rPr lang="fr-FR" dirty="0"/>
              <a:t>Ports pré câblés</a:t>
            </a:r>
          </a:p>
          <a:p>
            <a:pPr lvl="1"/>
            <a:r>
              <a:rPr lang="fr-FR" sz="1900" dirty="0"/>
              <a:t>Analogique </a:t>
            </a:r>
            <a:r>
              <a:rPr lang="fr-FR" sz="1900" b="1" dirty="0"/>
              <a:t>ou</a:t>
            </a:r>
            <a:r>
              <a:rPr lang="fr-FR" dirty="0"/>
              <a:t> Hardware I²C</a:t>
            </a:r>
          </a:p>
          <a:p>
            <a:pPr lvl="2"/>
            <a:r>
              <a:rPr lang="fr-FR" dirty="0"/>
              <a:t>ports </a:t>
            </a:r>
          </a:p>
          <a:p>
            <a:pPr lvl="3"/>
            <a:r>
              <a:rPr lang="fr-FR" dirty="0"/>
              <a:t>A4 </a:t>
            </a:r>
            <a:r>
              <a:rPr lang="fr-FR" sz="1400" dirty="0" err="1"/>
              <a:t>sda</a:t>
            </a:r>
            <a:r>
              <a:rPr lang="fr-FR" sz="1400" dirty="0"/>
              <a:t> </a:t>
            </a:r>
            <a:endParaRPr lang="fr-FR" sz="800" dirty="0"/>
          </a:p>
          <a:p>
            <a:pPr lvl="3"/>
            <a:r>
              <a:rPr lang="fr-FR" dirty="0"/>
              <a:t>A5 </a:t>
            </a:r>
            <a:r>
              <a:rPr lang="fr-FR" sz="1400" dirty="0" err="1"/>
              <a:t>clk</a:t>
            </a:r>
            <a:endParaRPr lang="fr-FR" dirty="0"/>
          </a:p>
          <a:p>
            <a:endParaRPr lang="fr-FR" dirty="0"/>
          </a:p>
        </p:txBody>
      </p:sp>
      <p:sp>
        <p:nvSpPr>
          <p:cNvPr id="59" name="ZoneTexte 58"/>
          <p:cNvSpPr txBox="1"/>
          <p:nvPr/>
        </p:nvSpPr>
        <p:spPr>
          <a:xfrm>
            <a:off x="4357686" y="1202280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Entrées / sorties numériques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8678" y="1124744"/>
            <a:ext cx="5357818" cy="1578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572396" y="2357430"/>
            <a:ext cx="1143008" cy="214314"/>
          </a:xfrm>
          <a:prstGeom prst="rect">
            <a:avLst/>
          </a:prstGeom>
          <a:noFill/>
          <a:ln w="508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5214942" y="3071810"/>
            <a:ext cx="2928958" cy="6429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Entrées sorties CAN</a:t>
            </a:r>
          </a:p>
        </p:txBody>
      </p:sp>
      <p:cxnSp>
        <p:nvCxnSpPr>
          <p:cNvPr id="68" name="Connecteur en angle 67"/>
          <p:cNvCxnSpPr/>
          <p:nvPr/>
        </p:nvCxnSpPr>
        <p:spPr>
          <a:xfrm rot="10800000" flipV="1">
            <a:off x="3428992" y="2500306"/>
            <a:ext cx="5214974" cy="3286148"/>
          </a:xfrm>
          <a:prstGeom prst="bentConnector3">
            <a:avLst>
              <a:gd name="adj1" fmla="val 276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Connecteur en angle 70"/>
          <p:cNvCxnSpPr/>
          <p:nvPr/>
        </p:nvCxnSpPr>
        <p:spPr>
          <a:xfrm rot="10800000" flipV="1">
            <a:off x="3500430" y="2500305"/>
            <a:ext cx="4857784" cy="2798223"/>
          </a:xfrm>
          <a:prstGeom prst="bentConnector3">
            <a:avLst>
              <a:gd name="adj1" fmla="val -28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3357554" y="541712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/>
                </a:solidFill>
              </a:rPr>
              <a:t>CLK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286116" y="492919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tx2"/>
                </a:solidFill>
              </a:rPr>
              <a:t>sda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13" name="Picture 2" descr="Image associÃ©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929066"/>
            <a:ext cx="3357587" cy="1282155"/>
          </a:xfrm>
          <a:prstGeom prst="rect">
            <a:avLst/>
          </a:prstGeom>
          <a:noFill/>
        </p:spPr>
      </p:pic>
      <p:sp>
        <p:nvSpPr>
          <p:cNvPr id="75" name="Rectangle 74"/>
          <p:cNvSpPr/>
          <p:nvPr/>
        </p:nvSpPr>
        <p:spPr>
          <a:xfrm>
            <a:off x="4786314" y="3857628"/>
            <a:ext cx="3500462" cy="135732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7" name="Connecteur droit avec flèche 76"/>
          <p:cNvCxnSpPr/>
          <p:nvPr/>
        </p:nvCxnSpPr>
        <p:spPr>
          <a:xfrm rot="5400000">
            <a:off x="7572396" y="2714620"/>
            <a:ext cx="500066" cy="2143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C5179F2-38F1-4E37-B483-46B519DE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B9A7B2E-C352-49CD-942A-057DA18D8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entrées / sorties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Ports numériques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Port analogique (CAN)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Etats TOR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PWM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9276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Développement &amp; IDE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Les ide</a:t>
            </a:r>
          </a:p>
          <a:p>
            <a:pPr lvl="1"/>
            <a:r>
              <a:rPr lang="fr-FR" dirty="0"/>
              <a:t>Arduino IDE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Code::blocks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Scratch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Visual studio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Atmel</a:t>
            </a:r>
            <a:r>
              <a:rPr lang="fr-FR" dirty="0"/>
              <a:t> studio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IDE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Arduino IDE </a:t>
            </a:r>
          </a:p>
          <a:p>
            <a:pPr lvl="1"/>
            <a:r>
              <a:rPr lang="fr-FR" dirty="0"/>
              <a:t>Fournit par arduino.cc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Fichiers .INO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Envoie de </a:t>
            </a:r>
            <a:r>
              <a:rPr lang="fr-FR" dirty="0" err="1"/>
              <a:t>bootloader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Compilation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envoie carte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compatible esp8266, …</a:t>
            </a:r>
          </a:p>
        </p:txBody>
      </p:sp>
      <p:pic>
        <p:nvPicPr>
          <p:cNvPr id="119810" name="Picture 2" descr="RÃ©sultat de recherche d'images pour &quot;arduino id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1928802"/>
            <a:ext cx="3916769" cy="3535916"/>
          </a:xfrm>
          <a:prstGeom prst="rect">
            <a:avLst/>
          </a:prstGeom>
          <a:noFill/>
          <a:scene3d>
            <a:camera prst="orthographicFront">
              <a:rot lat="0" lon="0" rev="21540000"/>
            </a:camera>
            <a:lightRig rig="threePt" dir="t"/>
          </a:scene3d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Code::Blocks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IDE C/C++</a:t>
            </a:r>
          </a:p>
          <a:p>
            <a:pPr lvl="1"/>
            <a:r>
              <a:rPr lang="fr-FR" dirty="0"/>
              <a:t>Coloration syntaxique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Plugin arduino</a:t>
            </a:r>
          </a:p>
          <a:p>
            <a:pPr lvl="2"/>
            <a:r>
              <a:rPr lang="fr-FR" dirty="0"/>
              <a:t>standalone</a:t>
            </a:r>
          </a:p>
          <a:p>
            <a:pPr lvl="3"/>
            <a:r>
              <a:rPr lang="fr-FR" dirty="0"/>
              <a:t>dépendances nécessaires</a:t>
            </a:r>
          </a:p>
          <a:p>
            <a:pPr lvl="4"/>
            <a:r>
              <a:rPr lang="fr-FR" dirty="0" err="1"/>
              <a:t>arduino.h</a:t>
            </a:r>
            <a:endParaRPr lang="fr-FR" dirty="0"/>
          </a:p>
          <a:p>
            <a:pPr lvl="4"/>
            <a:r>
              <a:rPr lang="fr-FR" dirty="0" err="1"/>
              <a:t>avr.h</a:t>
            </a:r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Compilation arduino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Simulateur Arduino*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Envoie carte arduino</a:t>
            </a:r>
          </a:p>
        </p:txBody>
      </p:sp>
      <p:pic>
        <p:nvPicPr>
          <p:cNvPr id="118786" name="Picture 2" descr="RÃ©sultat de recherche d'images pour &quot;codeblocks&quot;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6353" y="2143116"/>
            <a:ext cx="3593365" cy="2857520"/>
          </a:xfrm>
          <a:prstGeom prst="rect">
            <a:avLst/>
          </a:prstGeom>
          <a:noFill/>
          <a:scene3d>
            <a:camera prst="orthographicFront">
              <a:rot lat="0" lon="0" rev="21540000"/>
            </a:camera>
            <a:lightRig rig="threePt" dir="t"/>
          </a:scene3d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scratch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Scratch IDE</a:t>
            </a:r>
          </a:p>
          <a:p>
            <a:pPr lvl="1"/>
            <a:r>
              <a:rPr lang="fr-FR" dirty="0"/>
              <a:t>Développement simplifié</a:t>
            </a:r>
          </a:p>
          <a:p>
            <a:pPr lvl="2"/>
            <a:r>
              <a:rPr lang="fr-FR" dirty="0"/>
              <a:t>à base de brique a assemblé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Développement RAD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Génération du code arduino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composants limités </a:t>
            </a:r>
          </a:p>
        </p:txBody>
      </p:sp>
      <p:pic>
        <p:nvPicPr>
          <p:cNvPr id="121858" name="Picture 2" descr="RÃ©sultat de recherche d'images pour &quot;scratch arduino&quot;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500694" y="2143116"/>
            <a:ext cx="3286148" cy="2714644"/>
          </a:xfrm>
          <a:prstGeom prst="rect">
            <a:avLst/>
          </a:prstGeom>
          <a:noFill/>
          <a:scene3d>
            <a:camera prst="orthographicFront">
              <a:rot lat="0" lon="0" rev="21540000"/>
            </a:camera>
            <a:lightRig rig="threePt" dir="t"/>
          </a:scene3d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80A0D9-3B20-4B77-8D07-7B6BFE7A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VS CODE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37CD9C-6D2D-4343-8570-46BF2A8ED5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4313" y="2565053"/>
            <a:ext cx="4214812" cy="2370831"/>
          </a:xfrm>
          <a:prstGeom prst="rect">
            <a:avLst/>
          </a:prstGeom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346525B-8C47-44E9-8322-9D58362F62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Multiplateforme</a:t>
            </a:r>
          </a:p>
          <a:p>
            <a:endParaRPr lang="fr-FR" dirty="0"/>
          </a:p>
          <a:p>
            <a:r>
              <a:rPr lang="fr-FR" dirty="0"/>
              <a:t>Edité par MS</a:t>
            </a:r>
          </a:p>
          <a:p>
            <a:endParaRPr lang="fr-FR" dirty="0"/>
          </a:p>
          <a:p>
            <a:r>
              <a:rPr lang="fr-FR" dirty="0"/>
              <a:t>Prise en charge du C/C++</a:t>
            </a:r>
          </a:p>
          <a:p>
            <a:endParaRPr lang="fr-FR" dirty="0"/>
          </a:p>
          <a:p>
            <a:r>
              <a:rPr lang="fr-FR" dirty="0"/>
              <a:t>Snippets C / C++ / </a:t>
            </a:r>
            <a:r>
              <a:rPr lang="fr-FR" dirty="0" err="1"/>
              <a:t>arduino</a:t>
            </a:r>
            <a:endParaRPr lang="fr-FR" dirty="0"/>
          </a:p>
          <a:p>
            <a:endParaRPr lang="fr-FR" dirty="0"/>
          </a:p>
          <a:p>
            <a:r>
              <a:rPr lang="fr-FR" dirty="0"/>
              <a:t>Accès </a:t>
            </a:r>
            <a:r>
              <a:rPr lang="fr-FR" dirty="0" err="1"/>
              <a:t>library</a:t>
            </a:r>
            <a:endParaRPr lang="fr-FR" dirty="0"/>
          </a:p>
          <a:p>
            <a:pPr lvl="1"/>
            <a:r>
              <a:rPr lang="fr-FR" dirty="0"/>
              <a:t>Nécessite Arduino d’installé</a:t>
            </a:r>
          </a:p>
          <a:p>
            <a:r>
              <a:rPr lang="fr-FR" sz="3600" dirty="0"/>
              <a:t>Gratuit</a:t>
            </a:r>
          </a:p>
        </p:txBody>
      </p:sp>
    </p:spTree>
    <p:extLst>
      <p:ext uri="{BB962C8B-B14F-4D97-AF65-F5344CB8AC3E}">
        <p14:creationId xmlns:p14="http://schemas.microsoft.com/office/powerpoint/2010/main" val="42546713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projets virtuels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Fritzing</a:t>
            </a:r>
            <a:r>
              <a:rPr lang="fr-FR" dirty="0"/>
              <a:t> propose des </a:t>
            </a:r>
            <a:r>
              <a:rPr lang="fr-FR" dirty="0" err="1"/>
              <a:t>breadboard</a:t>
            </a:r>
            <a:r>
              <a:rPr lang="fr-FR" dirty="0"/>
              <a:t> virtuels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Création schématique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Ecoute de ports COM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compilation &amp; téléversement </a:t>
            </a:r>
          </a:p>
          <a:p>
            <a:pPr lvl="1">
              <a:buNone/>
            </a:pPr>
            <a:r>
              <a:rPr lang="fr-FR" dirty="0"/>
              <a:t>sur carte arduino </a:t>
            </a:r>
          </a:p>
          <a:p>
            <a:pPr lvl="2"/>
            <a:r>
              <a:rPr lang="fr-FR" dirty="0"/>
              <a:t>dépendent de arduino IDE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Design de typons</a:t>
            </a:r>
          </a:p>
          <a:p>
            <a:pPr lvl="2"/>
            <a:r>
              <a:rPr lang="fr-FR" dirty="0"/>
              <a:t>génération des fichiers </a:t>
            </a:r>
            <a:r>
              <a:rPr lang="fr-FR" i="1" dirty="0"/>
              <a:t>gerber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service d'impression PCB</a:t>
            </a:r>
          </a:p>
          <a:p>
            <a:pPr lvl="2"/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4748239"/>
            <a:ext cx="2072747" cy="160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1500174"/>
            <a:ext cx="3509967" cy="17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64" y="2825815"/>
            <a:ext cx="2190745" cy="188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avr studio / atmel studio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142984"/>
            <a:ext cx="8572560" cy="5286412"/>
          </a:xfrm>
        </p:spPr>
        <p:txBody>
          <a:bodyPr/>
          <a:lstStyle/>
          <a:p>
            <a:r>
              <a:rPr lang="fr-FR" dirty="0"/>
              <a:t>Prend en charge toute une gamme de composants </a:t>
            </a:r>
          </a:p>
          <a:p>
            <a:r>
              <a:rPr lang="fr-FR" dirty="0"/>
              <a:t>permet le debug &amp; l'édition assembleur est facilité</a:t>
            </a:r>
            <a:r>
              <a:rPr lang="fr-FR" baseline="30000" dirty="0"/>
              <a:t>***</a:t>
            </a:r>
          </a:p>
          <a:p>
            <a:endParaRPr lang="fr-FR" dirty="0"/>
          </a:p>
          <a:p>
            <a:r>
              <a:rPr lang="fr-FR" dirty="0"/>
              <a:t>Basé sur</a:t>
            </a:r>
          </a:p>
          <a:p>
            <a:pPr>
              <a:buNone/>
            </a:pPr>
            <a:r>
              <a:rPr lang="fr-FR" dirty="0"/>
              <a:t>Visual studio</a:t>
            </a:r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928934"/>
            <a:ext cx="6134052" cy="326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ce chapitre, nous aborderons : </a:t>
            </a:r>
          </a:p>
          <a:p>
            <a:pPr lvl="1"/>
            <a:r>
              <a:rPr lang="fr-FR" dirty="0"/>
              <a:t>L’open hardware</a:t>
            </a:r>
          </a:p>
          <a:p>
            <a:pPr lvl="1"/>
            <a:r>
              <a:rPr lang="fr-FR" dirty="0" err="1"/>
              <a:t>Wiring</a:t>
            </a:r>
            <a:r>
              <a:rPr lang="fr-FR" dirty="0"/>
              <a:t> et </a:t>
            </a:r>
            <a:r>
              <a:rPr lang="fr-FR" dirty="0" err="1"/>
              <a:t>arduino</a:t>
            </a:r>
            <a:endParaRPr lang="fr-FR" dirty="0"/>
          </a:p>
          <a:p>
            <a:pPr lvl="1"/>
            <a:r>
              <a:rPr lang="fr-FR" dirty="0"/>
              <a:t>Les cartes principales de développement pour ATMEGA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pinout</a:t>
            </a:r>
            <a:r>
              <a:rPr lang="fr-FR" dirty="0"/>
              <a:t> des cartes</a:t>
            </a:r>
          </a:p>
          <a:p>
            <a:pPr lvl="1"/>
            <a:r>
              <a:rPr lang="fr-FR" dirty="0"/>
              <a:t>Les compositions des processeurs ATMEGA</a:t>
            </a:r>
          </a:p>
          <a:p>
            <a:pPr lvl="1"/>
            <a:r>
              <a:rPr lang="fr-FR" dirty="0"/>
              <a:t>Logique </a:t>
            </a:r>
            <a:r>
              <a:rPr lang="fr-FR" dirty="0" err="1"/>
              <a:t>shield</a:t>
            </a:r>
            <a:r>
              <a:rPr lang="fr-FR" dirty="0"/>
              <a:t> &amp; modules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ThinkerCAD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Simulation de circuits électroniques</a:t>
            </a:r>
          </a:p>
          <a:p>
            <a:pPr lvl="1"/>
            <a:r>
              <a:rPr lang="fr-FR" dirty="0"/>
              <a:t> gratuit</a:t>
            </a:r>
          </a:p>
          <a:p>
            <a:pPr lvl="1"/>
            <a:r>
              <a:rPr lang="fr-FR" b="1" dirty="0"/>
              <a:t>simulation arduino</a:t>
            </a:r>
            <a:r>
              <a:rPr lang="fr-FR" dirty="0"/>
              <a:t> et certains modules</a:t>
            </a:r>
          </a:p>
          <a:p>
            <a:pPr lvl="1"/>
            <a:r>
              <a:rPr lang="fr-FR" dirty="0"/>
              <a:t>Ecriture du code en C/C++ arduino ou </a:t>
            </a:r>
            <a:r>
              <a:rPr lang="fr-FR" i="1" dirty="0"/>
              <a:t>scratch</a:t>
            </a:r>
          </a:p>
          <a:p>
            <a:pPr lvl="1"/>
            <a:endParaRPr lang="fr-FR" i="1" dirty="0"/>
          </a:p>
        </p:txBody>
      </p:sp>
      <p:pic>
        <p:nvPicPr>
          <p:cNvPr id="82945" name="Picture 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07343" y="3429000"/>
            <a:ext cx="5929313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Phylactère : pensées 3">
            <a:extLst>
              <a:ext uri="{FF2B5EF4-FFF2-40B4-BE49-F238E27FC236}">
                <a16:creationId xmlns:a16="http://schemas.microsoft.com/office/drawing/2014/main" id="{97A82908-E2FC-405D-ACDD-9D4C38FD3369}"/>
              </a:ext>
            </a:extLst>
          </p:cNvPr>
          <p:cNvSpPr/>
          <p:nvPr/>
        </p:nvSpPr>
        <p:spPr>
          <a:xfrm>
            <a:off x="6084168" y="1457637"/>
            <a:ext cx="3024336" cy="103525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Espace personnel avec sauvegarde &amp; simu des projets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0EA9B7-4FAC-47D9-BA1F-FE4B2AE8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Simulateur AVR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2DD611-E6FD-4208-B7CD-7BD0871E9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Chargement de </a:t>
            </a:r>
            <a:r>
              <a:rPr lang="fr-FR" b="1" dirty="0" err="1"/>
              <a:t>elf</a:t>
            </a:r>
            <a:r>
              <a:rPr lang="fr-FR" b="1" dirty="0"/>
              <a:t> dans des puces virtuelles</a:t>
            </a:r>
          </a:p>
          <a:p>
            <a:pPr lvl="2"/>
            <a:endParaRPr lang="fr-FR" b="1" dirty="0"/>
          </a:p>
          <a:p>
            <a:pPr lvl="2"/>
            <a:r>
              <a:rPr lang="fr-FR" b="1" dirty="0" err="1"/>
              <a:t>Simutron</a:t>
            </a:r>
            <a:endParaRPr lang="fr-FR" b="1" dirty="0"/>
          </a:p>
          <a:p>
            <a:pPr lvl="2"/>
            <a:r>
              <a:rPr lang="fr-FR" b="1" dirty="0" err="1"/>
              <a:t>PicSim</a:t>
            </a:r>
            <a:endParaRPr lang="fr-FR" b="1" dirty="0"/>
          </a:p>
          <a:p>
            <a:pPr lvl="2"/>
            <a:r>
              <a:rPr lang="fr-FR" b="1" dirty="0" err="1"/>
              <a:t>SimulIDE</a:t>
            </a:r>
            <a:endParaRPr lang="fr-FR" b="1" dirty="0"/>
          </a:p>
          <a:p>
            <a:endParaRPr lang="fr-FR" dirty="0"/>
          </a:p>
        </p:txBody>
      </p:sp>
      <p:pic>
        <p:nvPicPr>
          <p:cNvPr id="1026" name="Picture 2" descr="https://a.fsdn.com/con/app/proj/simulide/screenshots/SIMULIDE028-1.png/max/max/1">
            <a:extLst>
              <a:ext uri="{FF2B5EF4-FFF2-40B4-BE49-F238E27FC236}">
                <a16:creationId xmlns:a16="http://schemas.microsoft.com/office/drawing/2014/main" id="{0F132393-E231-4C52-9D2A-9AD66CA4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6293"/>
            <a:ext cx="4819179" cy="28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.fsdn.com/con/app/proj/picsim/screenshots/screenshot.png/max/max/1">
            <a:extLst>
              <a:ext uri="{FF2B5EF4-FFF2-40B4-BE49-F238E27FC236}">
                <a16:creationId xmlns:a16="http://schemas.microsoft.com/office/drawing/2014/main" id="{A0547C03-339A-4BAF-A9B1-B9F62545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01" y="3563444"/>
            <a:ext cx="4572000" cy="279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249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Visual studio &amp; </a:t>
            </a:r>
            <a:r>
              <a:rPr lang="fr-FR" dirty="0" err="1"/>
              <a:t>visual</a:t>
            </a:r>
            <a:r>
              <a:rPr lang="fr-FR" dirty="0"/>
              <a:t> micro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Microsoft Visual studio </a:t>
            </a:r>
          </a:p>
          <a:p>
            <a:endParaRPr lang="fr-FR" dirty="0"/>
          </a:p>
          <a:p>
            <a:r>
              <a:rPr lang="fr-FR" dirty="0"/>
              <a:t>Plugin de </a:t>
            </a:r>
            <a:r>
              <a:rPr lang="fr-FR" dirty="0" err="1"/>
              <a:t>visual</a:t>
            </a:r>
            <a:r>
              <a:rPr lang="fr-FR" dirty="0"/>
              <a:t> studio</a:t>
            </a:r>
          </a:p>
          <a:p>
            <a:pPr lvl="1"/>
            <a:r>
              <a:rPr lang="fr-FR" dirty="0"/>
              <a:t>assez proche de </a:t>
            </a:r>
            <a:r>
              <a:rPr lang="fr-FR" dirty="0" err="1"/>
              <a:t>avr</a:t>
            </a:r>
            <a:r>
              <a:rPr lang="fr-FR" dirty="0"/>
              <a:t> studio mais en moins complet</a:t>
            </a:r>
          </a:p>
          <a:p>
            <a:pPr lvl="1"/>
            <a:r>
              <a:rPr lang="fr-FR" dirty="0"/>
              <a:t>prise en charge des compilations </a:t>
            </a:r>
            <a:r>
              <a:rPr lang="fr-FR" dirty="0" err="1"/>
              <a:t>avr</a:t>
            </a:r>
            <a:endParaRPr lang="fr-FR" dirty="0"/>
          </a:p>
          <a:p>
            <a:pPr lvl="1"/>
            <a:r>
              <a:rPr lang="fr-FR" dirty="0"/>
              <a:t>prise en charge des téléversements 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Les ide</a:t>
            </a:r>
          </a:p>
          <a:p>
            <a:pPr lvl="1"/>
            <a:r>
              <a:rPr lang="fr-FR" dirty="0"/>
              <a:t>Arduino IDE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Code::blocks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Scratch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Visual studio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Atmel</a:t>
            </a:r>
            <a:r>
              <a:rPr lang="fr-FR" dirty="0"/>
              <a:t> studio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thinkerCAD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Ecrire du code arduino</a:t>
            </a:r>
            <a:br>
              <a:rPr lang="fr-FR" dirty="0"/>
            </a:br>
            <a:r>
              <a:rPr lang="fr-FR" dirty="0"/>
              <a:t>&amp; Bases du langage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Historique du C/C++</a:t>
            </a:r>
          </a:p>
          <a:p>
            <a:r>
              <a:rPr lang="fr-FR" dirty="0"/>
              <a:t>En C</a:t>
            </a:r>
          </a:p>
          <a:p>
            <a:pPr lvl="1"/>
            <a:r>
              <a:rPr lang="fr-FR" dirty="0"/>
              <a:t>La syntaxe,</a:t>
            </a:r>
          </a:p>
          <a:p>
            <a:pPr lvl="1"/>
            <a:r>
              <a:rPr lang="fr-FR" dirty="0"/>
              <a:t> Les variables, </a:t>
            </a:r>
          </a:p>
          <a:p>
            <a:pPr lvl="1"/>
            <a:r>
              <a:rPr lang="fr-FR" dirty="0"/>
              <a:t>les tableaux</a:t>
            </a:r>
          </a:p>
          <a:p>
            <a:pPr lvl="1"/>
            <a:r>
              <a:rPr lang="fr-FR" dirty="0"/>
              <a:t>Les chaines,</a:t>
            </a:r>
          </a:p>
          <a:p>
            <a:pPr lvl="1"/>
            <a:r>
              <a:rPr lang="fr-FR" dirty="0"/>
              <a:t>Les fonctions,</a:t>
            </a:r>
          </a:p>
          <a:p>
            <a:pPr lvl="1"/>
            <a:r>
              <a:rPr lang="fr-FR" dirty="0"/>
              <a:t>Les pointeurs</a:t>
            </a:r>
          </a:p>
          <a:p>
            <a:pPr lvl="1"/>
            <a:r>
              <a:rPr lang="fr-FR" dirty="0"/>
              <a:t>La doc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46AC55-5F29-44AC-905F-28574658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 l’histoire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02F59C8-6CA3-44F0-8276-89F7BF292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D’après wiki : </a:t>
            </a:r>
          </a:p>
          <a:p>
            <a:pPr lvl="2"/>
            <a:r>
              <a:rPr lang="fr-FR" dirty="0"/>
              <a:t>La C est un langage de programmation impératif généraliste, de bas niveau. Inventé au début des années 1970 pour réécrire UNIX</a:t>
            </a:r>
          </a:p>
          <a:p>
            <a:pPr lvl="2"/>
            <a:endParaRPr lang="fr-FR" dirty="0"/>
          </a:p>
          <a:p>
            <a:r>
              <a:rPr lang="fr-FR" dirty="0"/>
              <a:t>Particularités </a:t>
            </a:r>
          </a:p>
          <a:p>
            <a:pPr lvl="1"/>
            <a:r>
              <a:rPr lang="fr-FR" dirty="0"/>
              <a:t>Procédurale </a:t>
            </a:r>
          </a:p>
          <a:p>
            <a:pPr lvl="1"/>
            <a:r>
              <a:rPr lang="fr-FR" dirty="0"/>
              <a:t>Pas d’objet, mais des structures</a:t>
            </a:r>
          </a:p>
          <a:p>
            <a:pPr lvl="1"/>
            <a:r>
              <a:rPr lang="fr-FR" dirty="0"/>
              <a:t>Pas de string mais des char* ou char[ ]</a:t>
            </a:r>
          </a:p>
          <a:p>
            <a:endParaRPr lang="fr-FR" dirty="0"/>
          </a:p>
          <a:p>
            <a:r>
              <a:rPr lang="fr-FR" dirty="0"/>
              <a:t>Compilé</a:t>
            </a:r>
          </a:p>
          <a:p>
            <a:pPr lvl="2"/>
            <a:r>
              <a:rPr lang="fr-FR" dirty="0" err="1"/>
              <a:t>Gcc</a:t>
            </a:r>
            <a:r>
              <a:rPr lang="fr-FR" dirty="0"/>
              <a:t> le plus souvent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1179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E3090F-CB29-48E3-81FF-E2C82489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C++ l’histoire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CA032B-6A42-41AD-B93A-99E35E7C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C++ est un langage de programmation compilé permettant la programmation sous de multiples paradigmes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Objets, procédurale, générique,…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1ere version en </a:t>
            </a:r>
            <a:r>
              <a:rPr lang="fr-FR" b="1" dirty="0"/>
              <a:t>1983</a:t>
            </a:r>
          </a:p>
          <a:p>
            <a:pPr lvl="2"/>
            <a:endParaRPr lang="fr-FR" dirty="0"/>
          </a:p>
          <a:p>
            <a:pPr lvl="2"/>
            <a:r>
              <a:rPr lang="fr-FR" b="1" dirty="0"/>
              <a:t>Syntaxe très proche du C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Plus de concepts Complexe</a:t>
            </a:r>
          </a:p>
        </p:txBody>
      </p:sp>
      <p:pic>
        <p:nvPicPr>
          <p:cNvPr id="1026" name="Picture 2" descr="Image illustrative de l’article C++">
            <a:extLst>
              <a:ext uri="{FF2B5EF4-FFF2-40B4-BE49-F238E27FC236}">
                <a16:creationId xmlns:a16="http://schemas.microsoft.com/office/drawing/2014/main" id="{96798DBF-A111-4A47-AEFF-43A8A37B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09120"/>
            <a:ext cx="26670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8210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B54E3-195D-4609-A561-462AE73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Analysons la syntaxe du C (I)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581FDF-B611-434D-A889-C58CDE83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04" y="1142984"/>
            <a:ext cx="5222384" cy="5286412"/>
          </a:xfrm>
        </p:spPr>
        <p:txBody>
          <a:bodyPr>
            <a:normAutofit/>
          </a:bodyPr>
          <a:lstStyle/>
          <a:p>
            <a:r>
              <a:rPr lang="fr-FR" dirty="0"/>
              <a:t>Déclaration de fonctions</a:t>
            </a:r>
            <a:endParaRPr lang="fr-FR" sz="1600" b="1" i="1" dirty="0"/>
          </a:p>
          <a:p>
            <a:pPr lvl="2"/>
            <a:r>
              <a:rPr lang="fr-FR" sz="1600" b="1" i="1" dirty="0" err="1"/>
              <a:t>TypeDeRetour</a:t>
            </a:r>
            <a:r>
              <a:rPr lang="fr-FR" sz="1600" dirty="0"/>
              <a:t> </a:t>
            </a:r>
            <a:r>
              <a:rPr lang="fr-FR" sz="1600" dirty="0" err="1"/>
              <a:t>nomDAppel</a:t>
            </a:r>
            <a:r>
              <a:rPr lang="fr-FR" sz="1600" dirty="0"/>
              <a:t> (</a:t>
            </a:r>
            <a:r>
              <a:rPr lang="fr-FR" sz="1600" dirty="0" err="1"/>
              <a:t>typeParam</a:t>
            </a:r>
            <a:r>
              <a:rPr lang="fr-FR" sz="1600" dirty="0"/>
              <a:t> </a:t>
            </a:r>
            <a:r>
              <a:rPr lang="fr-FR" sz="1600" dirty="0" err="1"/>
              <a:t>nomParam</a:t>
            </a:r>
            <a:r>
              <a:rPr lang="fr-FR" sz="1600" dirty="0"/>
              <a:t> </a:t>
            </a:r>
            <a:r>
              <a:rPr lang="fr-FR" sz="1600" b="1" dirty="0"/>
              <a:t>,</a:t>
            </a:r>
            <a:r>
              <a:rPr lang="fr-FR" sz="1100" dirty="0"/>
              <a:t> typeParam2 nomParam2</a:t>
            </a:r>
            <a:r>
              <a:rPr lang="fr-FR" sz="1000" dirty="0"/>
              <a:t>, …</a:t>
            </a:r>
            <a:r>
              <a:rPr lang="fr-FR" sz="1600" dirty="0"/>
              <a:t>)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{ } pour délimiter le contenu d’instruction de la fonction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Valeur de retour si non </a:t>
            </a:r>
            <a:r>
              <a:rPr lang="fr-FR" b="1" i="1" dirty="0" err="1"/>
              <a:t>void</a:t>
            </a:r>
            <a:endParaRPr lang="fr-FR" b="1" i="1" dirty="0"/>
          </a:p>
          <a:p>
            <a:pPr lvl="2"/>
            <a:endParaRPr lang="fr-FR" dirty="0"/>
          </a:p>
          <a:p>
            <a:pPr lvl="2"/>
            <a:r>
              <a:rPr lang="fr-FR" dirty="0"/>
              <a:t>Appel d’une fonction </a:t>
            </a:r>
            <a:r>
              <a:rPr lang="fr-FR" b="1" dirty="0"/>
              <a:t>déjà</a:t>
            </a:r>
            <a:r>
              <a:rPr lang="fr-FR" dirty="0"/>
              <a:t> déclarer</a:t>
            </a:r>
          </a:p>
          <a:p>
            <a:pPr lvl="3"/>
            <a:r>
              <a:rPr lang="fr-FR" b="1" dirty="0"/>
              <a:t>Finir toutes </a:t>
            </a:r>
            <a:r>
              <a:rPr lang="fr-FR" dirty="0"/>
              <a:t>les </a:t>
            </a:r>
            <a:r>
              <a:rPr lang="fr-FR" b="1" dirty="0"/>
              <a:t>instructions</a:t>
            </a:r>
            <a:r>
              <a:rPr lang="fr-FR" dirty="0"/>
              <a:t> par </a:t>
            </a:r>
            <a:r>
              <a:rPr lang="fr-FR" b="1" dirty="0"/>
              <a:t>;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BC9A7F-D8A1-40F4-9E7D-16FA2C07F4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2132" y="1714488"/>
            <a:ext cx="3176331" cy="3857652"/>
          </a:xfrm>
        </p:spPr>
        <p:txBody>
          <a:bodyPr>
            <a:normAutofit lnSpcReduction="10000"/>
          </a:bodyPr>
          <a:lstStyle/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"</a:t>
            </a:r>
            <a:r>
              <a:rPr lang="fr-FR" dirty="0" err="1"/>
              <a:t>monHeader.h</a:t>
            </a:r>
            <a:r>
              <a:rPr lang="fr-FR" dirty="0"/>
              <a:t>"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double </a:t>
            </a:r>
            <a:r>
              <a:rPr lang="fr-FR" dirty="0" err="1"/>
              <a:t>mafunction</a:t>
            </a:r>
            <a:r>
              <a:rPr lang="fr-FR" dirty="0"/>
              <a:t> (</a:t>
            </a:r>
            <a:r>
              <a:rPr lang="fr-FR" dirty="0" err="1"/>
              <a:t>void</a:t>
            </a:r>
            <a:r>
              <a:rPr lang="fr-FR" dirty="0"/>
              <a:t>)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{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double</a:t>
            </a:r>
            <a:r>
              <a:rPr lang="fr-FR" dirty="0"/>
              <a:t> retour = 0;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char</a:t>
            </a:r>
            <a:r>
              <a:rPr lang="fr-FR" dirty="0"/>
              <a:t> chaine[32]="hello";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</a:t>
            </a:r>
            <a:r>
              <a:rPr lang="fr-FR" dirty="0" err="1">
                <a:solidFill>
                  <a:schemeClr val="accent1"/>
                </a:solidFill>
              </a:rPr>
              <a:t>float</a:t>
            </a:r>
            <a:r>
              <a:rPr lang="fr-FR" dirty="0"/>
              <a:t> entiers[2] = </a:t>
            </a:r>
            <a:r>
              <a:rPr lang="fr-FR" sz="2000" dirty="0"/>
              <a:t>[8.2F,0F];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  <a:r>
              <a:rPr lang="fr-FR" dirty="0" err="1"/>
              <a:t>appelFonction</a:t>
            </a:r>
            <a:r>
              <a:rPr lang="fr-FR" dirty="0"/>
              <a:t>(</a:t>
            </a:r>
            <a:r>
              <a:rPr lang="fr-FR" sz="2000" dirty="0"/>
              <a:t>param1</a:t>
            </a:r>
            <a:r>
              <a:rPr lang="fr-FR" sz="1200" dirty="0"/>
              <a:t>, </a:t>
            </a:r>
            <a:r>
              <a:rPr lang="fr-FR" sz="1600" dirty="0"/>
              <a:t>param2</a:t>
            </a:r>
            <a:r>
              <a:rPr lang="fr-FR" sz="1200" dirty="0"/>
              <a:t> </a:t>
            </a:r>
            <a:r>
              <a:rPr lang="fr-FR" dirty="0"/>
              <a:t>);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dirty="0" err="1"/>
              <a:t>sansparam</a:t>
            </a:r>
            <a:r>
              <a:rPr lang="fr-FR" dirty="0"/>
              <a:t>( );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b="1" dirty="0"/>
              <a:t>return</a:t>
            </a:r>
            <a:r>
              <a:rPr lang="fr-FR" dirty="0"/>
              <a:t> retour;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}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A06A5A-7852-4501-86D5-B0F474CA29ED}"/>
              </a:ext>
            </a:extLst>
          </p:cNvPr>
          <p:cNvSpPr/>
          <p:nvPr/>
        </p:nvSpPr>
        <p:spPr>
          <a:xfrm>
            <a:off x="5582034" y="1714488"/>
            <a:ext cx="3166430" cy="37307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2D773F2-B804-40C9-A923-3A23775A2102}"/>
              </a:ext>
            </a:extLst>
          </p:cNvPr>
          <p:cNvCxnSpPr>
            <a:cxnSpLocks/>
          </p:cNvCxnSpPr>
          <p:nvPr/>
        </p:nvCxnSpPr>
        <p:spPr>
          <a:xfrm flipH="1" flipV="1">
            <a:off x="4860033" y="1484784"/>
            <a:ext cx="712100" cy="339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FF6403C-5B95-4924-B313-89056D564EF7}"/>
              </a:ext>
            </a:extLst>
          </p:cNvPr>
          <p:cNvCxnSpPr>
            <a:cxnSpLocks/>
          </p:cNvCxnSpPr>
          <p:nvPr/>
        </p:nvCxnSpPr>
        <p:spPr>
          <a:xfrm>
            <a:off x="4959280" y="4653136"/>
            <a:ext cx="836856" cy="3800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FEA8702-7535-4BD4-B6A5-E665DFE66D67}"/>
              </a:ext>
            </a:extLst>
          </p:cNvPr>
          <p:cNvCxnSpPr>
            <a:cxnSpLocks/>
          </p:cNvCxnSpPr>
          <p:nvPr/>
        </p:nvCxnSpPr>
        <p:spPr>
          <a:xfrm flipV="1">
            <a:off x="4959281" y="2204864"/>
            <a:ext cx="1124887" cy="2448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5B44BB9-19A4-4128-B32B-246B9F7A0307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4734410" y="4336511"/>
            <a:ext cx="989718" cy="1195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97625F2-0F55-46E0-9E4A-17AD788FB584}"/>
              </a:ext>
            </a:extLst>
          </p:cNvPr>
          <p:cNvSpPr/>
          <p:nvPr/>
        </p:nvSpPr>
        <p:spPr>
          <a:xfrm>
            <a:off x="5724128" y="4091894"/>
            <a:ext cx="2880320" cy="48923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2949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381FB-1A83-4ADA-B15D-E289E11F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Fonctions &amp; prototypes</a:t>
            </a:r>
          </a:p>
        </p:txBody>
      </p:sp>
      <p:sp>
        <p:nvSpPr>
          <p:cNvPr id="16" name="Espace réservé du contenu 15">
            <a:extLst>
              <a:ext uri="{FF2B5EF4-FFF2-40B4-BE49-F238E27FC236}">
                <a16:creationId xmlns:a16="http://schemas.microsoft.com/office/drawing/2014/main" id="{285C3895-7DB4-4B3F-ADDE-60BC0C08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Une fonction doit être déjà connu pour être utilisée</a:t>
            </a:r>
          </a:p>
          <a:p>
            <a:pPr lvl="1"/>
            <a:r>
              <a:rPr lang="fr-FR" dirty="0"/>
              <a:t>Les </a:t>
            </a:r>
            <a:r>
              <a:rPr lang="fr-FR" b="1" u="sng" dirty="0"/>
              <a:t>prototypes</a:t>
            </a:r>
            <a:r>
              <a:rPr lang="fr-FR" dirty="0"/>
              <a:t> </a:t>
            </a:r>
            <a:r>
              <a:rPr lang="fr-FR" b="1" u="sng" dirty="0"/>
              <a:t>décrivent</a:t>
            </a:r>
            <a:r>
              <a:rPr lang="fr-FR" dirty="0"/>
              <a:t> le nom et le </a:t>
            </a:r>
            <a:r>
              <a:rPr lang="fr-FR" b="1" u="sng" dirty="0"/>
              <a:t>comportement</a:t>
            </a:r>
            <a:r>
              <a:rPr lang="fr-FR" dirty="0"/>
              <a:t> (entrée &amp; sortie) des fonctions pour </a:t>
            </a:r>
            <a:r>
              <a:rPr lang="fr-FR" b="1" u="sng" dirty="0"/>
              <a:t>soumettre l’existence </a:t>
            </a:r>
            <a:r>
              <a:rPr lang="fr-FR" dirty="0"/>
              <a:t>de la </a:t>
            </a:r>
            <a:r>
              <a:rPr lang="fr-FR" b="1" dirty="0"/>
              <a:t>déclaration principale</a:t>
            </a:r>
          </a:p>
          <a:p>
            <a:pPr lvl="2"/>
            <a:r>
              <a:rPr lang="fr-FR" dirty="0"/>
              <a:t>Soit dans le fichier C limite la capacité d’inclusion</a:t>
            </a:r>
          </a:p>
          <a:p>
            <a:pPr lvl="2"/>
            <a:r>
              <a:rPr lang="fr-FR" dirty="0"/>
              <a:t>Soit dans le fichier H pour diffuser l’existence hors du fichier C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2C43D8AC-2469-496D-A9C4-5414143C582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Fichier .h</a:t>
            </a:r>
          </a:p>
          <a:p>
            <a:pPr marL="0" indent="0">
              <a:buNone/>
            </a:pPr>
            <a:endParaRPr lang="fr-FR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isNum4(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FD8D213-BB02-43C1-B0AD-159417BC4B9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Fichier .c</a:t>
            </a: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dirty="0" err="1">
                <a:solidFill>
                  <a:srgbClr val="A31515"/>
                </a:solidFill>
                <a:latin typeface="Consolas" panose="020B0609020204030204" pitchFamily="49" charset="0"/>
              </a:rPr>
              <a:t>fichier.h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 add(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*);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main 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add(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,p_resMain);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 add(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a,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 b,</a:t>
            </a:r>
          </a:p>
          <a:p>
            <a:pPr marL="0" indent="0">
              <a:buNone/>
            </a:pP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fr-FR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fr-FR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isNum4(a);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*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= a + b; </a:t>
            </a:r>
          </a:p>
          <a:p>
            <a:pPr marL="0" indent="0">
              <a:buNone/>
            </a:pP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isNum4(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n)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n==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?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</p:txBody>
      </p:sp>
    </p:spTree>
    <p:extLst>
      <p:ext uri="{BB962C8B-B14F-4D97-AF65-F5344CB8AC3E}">
        <p14:creationId xmlns:p14="http://schemas.microsoft.com/office/powerpoint/2010/main" val="415451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Open source &amp; Electronique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Un concept communautaire de partage </a:t>
            </a:r>
          </a:p>
          <a:p>
            <a:r>
              <a:rPr lang="fr-FR" dirty="0"/>
              <a:t>En liaison avec Open Sources </a:t>
            </a:r>
          </a:p>
          <a:p>
            <a:endParaRPr lang="fr-FR" dirty="0"/>
          </a:p>
          <a:p>
            <a:r>
              <a:rPr lang="fr-FR" dirty="0"/>
              <a:t>La licence matériel libre désigne que les informations concernant </a:t>
            </a:r>
          </a:p>
          <a:p>
            <a:pPr lvl="2"/>
            <a:r>
              <a:rPr lang="fr-FR" dirty="0"/>
              <a:t>leur conception, </a:t>
            </a:r>
          </a:p>
          <a:p>
            <a:pPr lvl="2"/>
            <a:r>
              <a:rPr lang="fr-FR" dirty="0"/>
              <a:t>les programmes utilisés,</a:t>
            </a:r>
          </a:p>
          <a:p>
            <a:pPr lvl="2"/>
            <a:r>
              <a:rPr lang="fr-FR" dirty="0" err="1"/>
              <a:t>ect</a:t>
            </a:r>
            <a:endParaRPr lang="fr-FR" dirty="0"/>
          </a:p>
          <a:p>
            <a:pPr>
              <a:buNone/>
            </a:pPr>
            <a:r>
              <a:rPr lang="fr-FR" dirty="0"/>
              <a:t>	</a:t>
            </a:r>
          </a:p>
          <a:p>
            <a:pPr lvl="1"/>
            <a:r>
              <a:rPr lang="fr-FR" dirty="0"/>
              <a:t>utilisable, modifiable et redistribuable librement.</a:t>
            </a:r>
          </a:p>
          <a:p>
            <a:endParaRPr lang="fr-FR" dirty="0"/>
          </a:p>
          <a:p>
            <a:r>
              <a:rPr lang="fr-FR" dirty="0"/>
              <a:t>Open hardware mais </a:t>
            </a:r>
          </a:p>
          <a:p>
            <a:pPr algn="r">
              <a:buNone/>
            </a:pPr>
            <a:r>
              <a:rPr lang="fr-FR" dirty="0"/>
              <a:t>		pas que :					   	</a:t>
            </a:r>
          </a:p>
          <a:p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/>
              <a:t> </a:t>
            </a:r>
          </a:p>
        </p:txBody>
      </p:sp>
      <p:pic>
        <p:nvPicPr>
          <p:cNvPr id="131076" name="Picture 4" descr="Image associÃ©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3643314"/>
            <a:ext cx="5191128" cy="2595564"/>
          </a:xfrm>
          <a:prstGeom prst="rect">
            <a:avLst/>
          </a:prstGeom>
          <a:noFill/>
        </p:spPr>
      </p:pic>
      <p:pic>
        <p:nvPicPr>
          <p:cNvPr id="131078" name="Picture 6" descr="RÃ©sultat de recherche d'images pour &quot;open sourc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70" y="1071546"/>
            <a:ext cx="1714512" cy="121262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286248" y="2500306"/>
            <a:ext cx="1167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sont </a:t>
            </a:r>
            <a:r>
              <a:rPr lang="fr-FR" b="1" dirty="0"/>
              <a:t>libres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B54E3-195D-4609-A561-462AE73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Analysons la syntaxe du C (II)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581FDF-B611-434D-A889-C58CDE83F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Déclaration de variables</a:t>
            </a:r>
          </a:p>
          <a:p>
            <a:pPr lvl="2"/>
            <a:r>
              <a:rPr lang="fr-FR" b="1" dirty="0"/>
              <a:t>Type</a:t>
            </a:r>
            <a:r>
              <a:rPr lang="fr-FR" dirty="0"/>
              <a:t> </a:t>
            </a:r>
            <a:r>
              <a:rPr lang="fr-FR" dirty="0" err="1"/>
              <a:t>nomVariable</a:t>
            </a:r>
            <a:r>
              <a:rPr lang="fr-FR" dirty="0"/>
              <a:t> ;</a:t>
            </a:r>
          </a:p>
          <a:p>
            <a:pPr lvl="2"/>
            <a:r>
              <a:rPr lang="fr-FR" b="1" dirty="0"/>
              <a:t>Type</a:t>
            </a:r>
            <a:r>
              <a:rPr lang="fr-FR" dirty="0"/>
              <a:t> </a:t>
            </a:r>
            <a:r>
              <a:rPr lang="fr-FR" dirty="0" err="1"/>
              <a:t>nomVariable</a:t>
            </a:r>
            <a:r>
              <a:rPr lang="fr-FR" dirty="0"/>
              <a:t>  =  value ;</a:t>
            </a:r>
          </a:p>
          <a:p>
            <a:pPr marL="1433513" lvl="3"/>
            <a:r>
              <a:rPr lang="fr-FR" b="1" dirty="0"/>
              <a:t>Finir toutes les instructions par ;</a:t>
            </a:r>
          </a:p>
          <a:p>
            <a:pPr lvl="2"/>
            <a:r>
              <a:rPr lang="fr-FR" dirty="0"/>
              <a:t>type en minuscule pour les primitifs</a:t>
            </a:r>
          </a:p>
          <a:p>
            <a:pPr lvl="2"/>
            <a:r>
              <a:rPr lang="fr-FR" dirty="0"/>
              <a:t>Type Commence par majuscule en CamelCase pour les autres</a:t>
            </a:r>
          </a:p>
          <a:p>
            <a:r>
              <a:rPr lang="fr-FR" dirty="0"/>
              <a:t>Types de variables</a:t>
            </a:r>
          </a:p>
          <a:p>
            <a:pPr lvl="2"/>
            <a:r>
              <a:rPr lang="fr-FR" b="1" dirty="0" err="1"/>
              <a:t>int</a:t>
            </a:r>
            <a:r>
              <a:rPr lang="fr-FR" dirty="0"/>
              <a:t> , </a:t>
            </a:r>
            <a:r>
              <a:rPr lang="fr-FR" b="1" dirty="0" err="1"/>
              <a:t>unsigned</a:t>
            </a:r>
            <a:r>
              <a:rPr lang="fr-FR" dirty="0"/>
              <a:t> </a:t>
            </a:r>
            <a:r>
              <a:rPr lang="fr-FR" b="1" dirty="0" err="1"/>
              <a:t>int</a:t>
            </a:r>
            <a:r>
              <a:rPr lang="fr-FR" dirty="0"/>
              <a:t> et uint8_t</a:t>
            </a:r>
          </a:p>
          <a:p>
            <a:pPr lvl="2"/>
            <a:r>
              <a:rPr lang="fr-FR" b="1" dirty="0"/>
              <a:t>long</a:t>
            </a:r>
            <a:r>
              <a:rPr lang="fr-FR" dirty="0"/>
              <a:t>, </a:t>
            </a:r>
            <a:r>
              <a:rPr lang="fr-FR" b="1" dirty="0" err="1"/>
              <a:t>unsigned</a:t>
            </a:r>
            <a:r>
              <a:rPr lang="fr-FR" dirty="0"/>
              <a:t> </a:t>
            </a:r>
            <a:r>
              <a:rPr lang="fr-FR" b="1" dirty="0"/>
              <a:t>long,</a:t>
            </a:r>
            <a:r>
              <a:rPr lang="fr-FR" dirty="0"/>
              <a:t> uint16_t</a:t>
            </a:r>
          </a:p>
          <a:p>
            <a:pPr lvl="2"/>
            <a:r>
              <a:rPr lang="fr-FR" b="1" dirty="0" err="1"/>
              <a:t>float</a:t>
            </a:r>
            <a:r>
              <a:rPr lang="fr-FR" dirty="0"/>
              <a:t>, </a:t>
            </a:r>
            <a:r>
              <a:rPr lang="fr-FR" b="1" dirty="0" err="1"/>
              <a:t>unsigned</a:t>
            </a:r>
            <a:r>
              <a:rPr lang="fr-FR" dirty="0"/>
              <a:t> </a:t>
            </a:r>
            <a:r>
              <a:rPr lang="fr-FR" b="1" dirty="0" err="1"/>
              <a:t>float</a:t>
            </a:r>
            <a:endParaRPr lang="fr-FR" dirty="0"/>
          </a:p>
          <a:p>
            <a:pPr lvl="2"/>
            <a:r>
              <a:rPr lang="fr-FR" b="1" dirty="0"/>
              <a:t>double</a:t>
            </a:r>
            <a:endParaRPr lang="fr-FR" dirty="0"/>
          </a:p>
          <a:p>
            <a:pPr lvl="2"/>
            <a:r>
              <a:rPr lang="fr-FR" b="1" dirty="0" err="1"/>
              <a:t>struct</a:t>
            </a:r>
            <a:r>
              <a:rPr lang="fr-FR" dirty="0"/>
              <a:t> </a:t>
            </a:r>
            <a:r>
              <a:rPr lang="fr-FR" dirty="0" err="1"/>
              <a:t>votreStructure</a:t>
            </a:r>
            <a:endParaRPr lang="fr-FR" dirty="0"/>
          </a:p>
          <a:p>
            <a:pPr lvl="2"/>
            <a:r>
              <a:rPr lang="fr-FR" dirty="0"/>
              <a:t>char, byte, …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BC9A7F-D8A1-40F4-9E7D-16FA2C07F4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2132" y="1714488"/>
            <a:ext cx="3176331" cy="3857652"/>
          </a:xfrm>
        </p:spPr>
        <p:txBody>
          <a:bodyPr>
            <a:normAutofit/>
          </a:bodyPr>
          <a:lstStyle/>
          <a:p>
            <a:pPr marL="0" indent="0">
              <a:buNone/>
              <a:tabLst>
                <a:tab pos="182563" algn="l"/>
              </a:tabLst>
            </a:pPr>
            <a:r>
              <a:rPr lang="fr-FR" dirty="0" err="1"/>
              <a:t>int</a:t>
            </a:r>
            <a:r>
              <a:rPr lang="fr-FR" dirty="0"/>
              <a:t> </a:t>
            </a:r>
            <a:r>
              <a:rPr lang="fr-FR" dirty="0" err="1"/>
              <a:t>mafunction</a:t>
            </a:r>
            <a:r>
              <a:rPr lang="fr-FR" dirty="0"/>
              <a:t> (</a:t>
            </a:r>
            <a:r>
              <a:rPr lang="fr-FR" dirty="0" err="1"/>
              <a:t>void</a:t>
            </a:r>
            <a:r>
              <a:rPr lang="fr-FR" dirty="0"/>
              <a:t>)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{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</a:t>
            </a:r>
            <a:r>
              <a:rPr lang="fr-FR" dirty="0" err="1">
                <a:solidFill>
                  <a:schemeClr val="accent1"/>
                </a:solidFill>
              </a:rPr>
              <a:t>int</a:t>
            </a:r>
            <a:r>
              <a:rPr lang="fr-FR" dirty="0"/>
              <a:t> </a:t>
            </a:r>
            <a:r>
              <a:rPr lang="fr-FR" dirty="0" err="1"/>
              <a:t>nomVariable</a:t>
            </a:r>
            <a:r>
              <a:rPr lang="fr-FR" dirty="0"/>
              <a:t> = 0 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char</a:t>
            </a:r>
            <a:r>
              <a:rPr lang="fr-FR" dirty="0"/>
              <a:t> chaine[6]="hello" 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</a:t>
            </a:r>
            <a:r>
              <a:rPr lang="fr-FR" dirty="0" err="1">
                <a:solidFill>
                  <a:schemeClr val="accent1"/>
                </a:solidFill>
              </a:rPr>
              <a:t>float</a:t>
            </a:r>
            <a:r>
              <a:rPr lang="fr-FR" dirty="0"/>
              <a:t> entiers[2] = </a:t>
            </a:r>
            <a:r>
              <a:rPr lang="fr-FR" sz="2000" dirty="0"/>
              <a:t>[8.2F,0F];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  <a:r>
              <a:rPr lang="fr-FR" dirty="0" err="1"/>
              <a:t>appelFonction</a:t>
            </a:r>
            <a:r>
              <a:rPr lang="fr-FR" dirty="0"/>
              <a:t>(</a:t>
            </a:r>
            <a:r>
              <a:rPr lang="fr-FR" sz="2000" dirty="0"/>
              <a:t>param1</a:t>
            </a:r>
            <a:r>
              <a:rPr lang="fr-FR" sz="1200" dirty="0"/>
              <a:t>, </a:t>
            </a:r>
            <a:r>
              <a:rPr lang="fr-FR" sz="1600" dirty="0"/>
              <a:t>param2</a:t>
            </a:r>
            <a:r>
              <a:rPr lang="fr-FR" sz="1200" dirty="0"/>
              <a:t> </a:t>
            </a:r>
            <a:r>
              <a:rPr lang="fr-FR" dirty="0"/>
              <a:t>);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dirty="0" err="1"/>
              <a:t>sansparam</a:t>
            </a:r>
            <a:r>
              <a:rPr lang="fr-FR" dirty="0"/>
              <a:t>( );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b="1" dirty="0"/>
              <a:t>return</a:t>
            </a:r>
            <a:r>
              <a:rPr lang="fr-FR" dirty="0"/>
              <a:t> EXIT_SUCCESS;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}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2D773F2-B804-40C9-A923-3A23775A2102}"/>
              </a:ext>
            </a:extLst>
          </p:cNvPr>
          <p:cNvCxnSpPr>
            <a:cxnSpLocks/>
          </p:cNvCxnSpPr>
          <p:nvPr/>
        </p:nvCxnSpPr>
        <p:spPr>
          <a:xfrm flipH="1" flipV="1">
            <a:off x="5004048" y="1714488"/>
            <a:ext cx="720080" cy="1138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500BF91-8CAF-4FC8-BC2C-D2576E4E2AA0}"/>
              </a:ext>
            </a:extLst>
          </p:cNvPr>
          <p:cNvSpPr/>
          <p:nvPr/>
        </p:nvSpPr>
        <p:spPr>
          <a:xfrm>
            <a:off x="5724129" y="2204864"/>
            <a:ext cx="2808312" cy="15841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623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05A391-1B99-40C0-9B7D-17918B264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Déclaration Globale vs Locale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2173A9-B6A1-4AAB-BC54-CF5BC4FC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Globale</a:t>
            </a:r>
          </a:p>
          <a:p>
            <a:pPr lvl="2"/>
            <a:r>
              <a:rPr lang="fr-FR" dirty="0"/>
              <a:t>La portée est pour toute l’</a:t>
            </a:r>
            <a:r>
              <a:rPr lang="fr-FR" dirty="0" err="1"/>
              <a:t>éxécution</a:t>
            </a:r>
            <a:r>
              <a:rPr lang="fr-FR" dirty="0"/>
              <a:t> du programme et modifiable de tous</a:t>
            </a:r>
          </a:p>
          <a:p>
            <a:pPr lvl="2"/>
            <a:r>
              <a:rPr lang="fr-FR" dirty="0"/>
              <a:t>Durée de vie constante</a:t>
            </a:r>
          </a:p>
          <a:p>
            <a:endParaRPr lang="fr-FR" dirty="0"/>
          </a:p>
          <a:p>
            <a:r>
              <a:rPr lang="fr-FR" dirty="0"/>
              <a:t>Locale</a:t>
            </a:r>
          </a:p>
          <a:p>
            <a:pPr lvl="2"/>
            <a:r>
              <a:rPr lang="fr-FR" dirty="0"/>
              <a:t>Seul le bloc dans le quel il est déclarer peut accéder a la variable</a:t>
            </a:r>
          </a:p>
          <a:p>
            <a:pPr lvl="2"/>
            <a:r>
              <a:rPr lang="fr-FR" dirty="0"/>
              <a:t>La variable sera détruite en fin de vie du bloc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8643AB8-1875-4B5A-9A82-2E4D9B89B93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 err="1">
                <a:solidFill>
                  <a:schemeClr val="accent1"/>
                </a:solidFill>
              </a:rPr>
              <a:t>float</a:t>
            </a:r>
            <a:r>
              <a:rPr lang="fr-FR" dirty="0"/>
              <a:t> entiers[2] = </a:t>
            </a:r>
            <a:r>
              <a:rPr lang="fr-FR" sz="2000" dirty="0"/>
              <a:t>[8.2F,0F];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 err="1"/>
              <a:t>int</a:t>
            </a:r>
            <a:r>
              <a:rPr lang="fr-FR" dirty="0"/>
              <a:t> </a:t>
            </a:r>
            <a:r>
              <a:rPr lang="fr-FR" dirty="0" err="1"/>
              <a:t>mafunction</a:t>
            </a:r>
            <a:r>
              <a:rPr lang="fr-FR" dirty="0"/>
              <a:t> (</a:t>
            </a:r>
            <a:r>
              <a:rPr lang="fr-FR" dirty="0" err="1"/>
              <a:t>void</a:t>
            </a:r>
            <a:r>
              <a:rPr lang="fr-FR" dirty="0"/>
              <a:t>)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{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</a:t>
            </a:r>
            <a:r>
              <a:rPr lang="fr-FR" dirty="0" err="1">
                <a:solidFill>
                  <a:schemeClr val="accent1"/>
                </a:solidFill>
              </a:rPr>
              <a:t>int</a:t>
            </a:r>
            <a:r>
              <a:rPr lang="fr-FR" dirty="0">
                <a:solidFill>
                  <a:schemeClr val="accent1"/>
                </a:solidFill>
              </a:rPr>
              <a:t> </a:t>
            </a:r>
            <a:r>
              <a:rPr lang="fr-FR" dirty="0" err="1"/>
              <a:t>nomVariable</a:t>
            </a:r>
            <a:r>
              <a:rPr lang="fr-FR" dirty="0"/>
              <a:t> = 0 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>
                <a:solidFill>
                  <a:schemeClr val="accent1"/>
                </a:solidFill>
              </a:rPr>
              <a:t>	char</a:t>
            </a:r>
            <a:r>
              <a:rPr lang="fr-FR" dirty="0"/>
              <a:t> chaine[6]="hello" 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  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For(</a:t>
            </a:r>
            <a:r>
              <a:rPr lang="fr-FR" dirty="0" err="1">
                <a:solidFill>
                  <a:schemeClr val="accent1"/>
                </a:solidFill>
              </a:rPr>
              <a:t>int</a:t>
            </a:r>
            <a:r>
              <a:rPr lang="fr-FR" dirty="0"/>
              <a:t> i=0;i&lt;6;i++){…}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	</a:t>
            </a:r>
            <a:r>
              <a:rPr lang="fr-FR" b="1" dirty="0"/>
              <a:t>return</a:t>
            </a:r>
            <a:r>
              <a:rPr lang="fr-FR" dirty="0"/>
              <a:t> EXIT_SUCCESS;</a:t>
            </a:r>
          </a:p>
          <a:p>
            <a:pPr marL="0" indent="0">
              <a:buNone/>
              <a:tabLst>
                <a:tab pos="182563" algn="l"/>
              </a:tabLst>
            </a:pPr>
            <a:r>
              <a:rPr lang="fr-FR" dirty="0"/>
              <a:t>}</a:t>
            </a:r>
          </a:p>
          <a:p>
            <a:pPr marL="0" indent="0">
              <a:buNone/>
              <a:tabLst>
                <a:tab pos="182563" algn="l"/>
              </a:tabLst>
            </a:pPr>
            <a:endParaRPr lang="fr-FR" dirty="0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45C3E0B-3DCA-4516-89C6-42BE1D6A38E2}"/>
              </a:ext>
            </a:extLst>
          </p:cNvPr>
          <p:cNvCxnSpPr/>
          <p:nvPr/>
        </p:nvCxnSpPr>
        <p:spPr>
          <a:xfrm flipV="1">
            <a:off x="4644008" y="2204864"/>
            <a:ext cx="928125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0EE57AB-9C5F-47DC-83DF-0D1001C36C43}"/>
              </a:ext>
            </a:extLst>
          </p:cNvPr>
          <p:cNvCxnSpPr/>
          <p:nvPr/>
        </p:nvCxnSpPr>
        <p:spPr>
          <a:xfrm flipV="1">
            <a:off x="4822317" y="3528774"/>
            <a:ext cx="928125" cy="432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056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8BC476-ADB5-43B9-9E07-DB10137E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opérateurs 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5C1AE0C-044B-478B-839E-37C0F7A9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Arithmétique </a:t>
            </a:r>
          </a:p>
          <a:p>
            <a:pPr lvl="2"/>
            <a:r>
              <a:rPr lang="fr-FR" dirty="0"/>
              <a:t>+, - 		addition, soustraction</a:t>
            </a:r>
          </a:p>
          <a:p>
            <a:pPr lvl="2"/>
            <a:r>
              <a:rPr lang="fr-FR" dirty="0"/>
              <a:t>++, --		incrémentation, décrémentation</a:t>
            </a:r>
          </a:p>
          <a:p>
            <a:pPr lvl="2"/>
            <a:r>
              <a:rPr lang="fr-FR" dirty="0"/>
              <a:t>*, / 		multiplication, division</a:t>
            </a:r>
          </a:p>
          <a:p>
            <a:pPr lvl="2"/>
            <a:r>
              <a:rPr lang="fr-FR" dirty="0"/>
              <a:t>%		modulo </a:t>
            </a:r>
            <a:r>
              <a:rPr lang="fr-FR" sz="1500" dirty="0"/>
              <a:t>(reste de division euclidienne)</a:t>
            </a:r>
          </a:p>
          <a:p>
            <a:pPr lvl="2"/>
            <a:endParaRPr lang="fr-FR" dirty="0"/>
          </a:p>
          <a:p>
            <a:r>
              <a:rPr lang="fr-FR" dirty="0"/>
              <a:t>Logique et comparaison</a:t>
            </a:r>
          </a:p>
          <a:p>
            <a:pPr lvl="2"/>
            <a:r>
              <a:rPr lang="fr-FR" dirty="0"/>
              <a:t>||, &amp;&amp;  	ou, et</a:t>
            </a:r>
          </a:p>
          <a:p>
            <a:pPr lvl="2"/>
            <a:r>
              <a:rPr lang="fr-FR" dirty="0"/>
              <a:t>==, !=		Strictement égale ou strictement différent</a:t>
            </a:r>
          </a:p>
          <a:p>
            <a:pPr lvl="2"/>
            <a:endParaRPr lang="fr-FR" dirty="0"/>
          </a:p>
          <a:p>
            <a:r>
              <a:rPr lang="fr-FR" dirty="0"/>
              <a:t>Affectation</a:t>
            </a:r>
          </a:p>
          <a:p>
            <a:pPr lvl="2"/>
            <a:r>
              <a:rPr lang="fr-FR" dirty="0"/>
              <a:t>=	affectation de valeur ou d’adresse</a:t>
            </a:r>
          </a:p>
          <a:p>
            <a:pPr lvl="2"/>
            <a:r>
              <a:rPr lang="fr-FR" dirty="0"/>
              <a:t>=+, =-,=*,=/	affecte la destination opérer avec l’ensemble de 							droite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5010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917EA-B6BC-4095-9050-DDE880B4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tableaux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7B7D91-554C-4AF3-88EE-8556CA71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Déclaration</a:t>
            </a:r>
          </a:p>
          <a:p>
            <a:pPr lvl="2"/>
            <a:r>
              <a:rPr lang="fr-FR" dirty="0"/>
              <a:t>Type </a:t>
            </a:r>
            <a:r>
              <a:rPr lang="fr-FR" dirty="0" err="1"/>
              <a:t>nomVar</a:t>
            </a:r>
            <a:r>
              <a:rPr lang="fr-FR" dirty="0"/>
              <a:t> [ </a:t>
            </a:r>
            <a:r>
              <a:rPr lang="fr-FR" dirty="0" err="1"/>
              <a:t>nbDElements</a:t>
            </a:r>
            <a:r>
              <a:rPr lang="fr-FR" dirty="0"/>
              <a:t> ];</a:t>
            </a:r>
          </a:p>
          <a:p>
            <a:pPr lvl="1"/>
            <a:r>
              <a:rPr lang="fr-FR" dirty="0"/>
              <a:t>Le type peut être : 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float</a:t>
            </a:r>
            <a:r>
              <a:rPr lang="fr-FR" dirty="0"/>
              <a:t>, </a:t>
            </a: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maStruct</a:t>
            </a:r>
            <a:r>
              <a:rPr lang="fr-FR" dirty="0"/>
              <a:t>, …</a:t>
            </a:r>
          </a:p>
          <a:p>
            <a:r>
              <a:rPr lang="fr-FR" dirty="0"/>
              <a:t>Usage </a:t>
            </a:r>
          </a:p>
          <a:p>
            <a:pPr lvl="2"/>
            <a:r>
              <a:rPr lang="fr-FR" dirty="0" err="1"/>
              <a:t>maVariable</a:t>
            </a:r>
            <a:r>
              <a:rPr lang="fr-FR" dirty="0"/>
              <a:t>[0]=2;</a:t>
            </a:r>
          </a:p>
          <a:p>
            <a:r>
              <a:rPr lang="fr-FR" dirty="0"/>
              <a:t>Adresses consécutives</a:t>
            </a:r>
          </a:p>
          <a:p>
            <a:pPr lvl="1"/>
            <a:r>
              <a:rPr lang="fr-FR" dirty="0"/>
              <a:t>Ne se redimensionne pas </a:t>
            </a:r>
          </a:p>
          <a:p>
            <a:pPr lvl="2"/>
            <a:r>
              <a:rPr lang="fr-FR" dirty="0"/>
              <a:t>Bien dimensionner des l’instanciation;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marL="914400" lvl="2" indent="0">
              <a:buNone/>
            </a:pP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3586BE1-FE67-4462-B968-0FB312FD6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74815"/>
              </p:ext>
            </p:extLst>
          </p:nvPr>
        </p:nvGraphicFramePr>
        <p:xfrm>
          <a:off x="2627784" y="4221088"/>
          <a:ext cx="6096000" cy="15949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5975442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785525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35000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302823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182878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740728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162586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925178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571222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00748381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pPr algn="ctr"/>
                      <a:r>
                        <a:rPr lang="fr-FR" dirty="0"/>
                        <a:t>MEMOIRE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59406"/>
                  </a:ext>
                </a:extLst>
              </a:tr>
              <a:tr h="277232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32298"/>
                  </a:ext>
                </a:extLst>
              </a:tr>
              <a:tr h="48753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0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806329"/>
                  </a:ext>
                </a:extLst>
              </a:tr>
            </a:tbl>
          </a:graphicData>
        </a:graphic>
      </p:graphicFrame>
      <p:grpSp>
        <p:nvGrpSpPr>
          <p:cNvPr id="15" name="Groupe 14">
            <a:extLst>
              <a:ext uri="{FF2B5EF4-FFF2-40B4-BE49-F238E27FC236}">
                <a16:creationId xmlns:a16="http://schemas.microsoft.com/office/drawing/2014/main" id="{5FE3B6C8-D090-4796-97E5-4CA5DA88B3C1}"/>
              </a:ext>
            </a:extLst>
          </p:cNvPr>
          <p:cNvGrpSpPr/>
          <p:nvPr/>
        </p:nvGrpSpPr>
        <p:grpSpPr>
          <a:xfrm>
            <a:off x="285720" y="4769620"/>
            <a:ext cx="7166600" cy="923330"/>
            <a:chOff x="285720" y="5345684"/>
            <a:chExt cx="7166600" cy="923330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CDE89AA-8251-4809-BEFE-76A6D4973DD1}"/>
                </a:ext>
              </a:extLst>
            </p:cNvPr>
            <p:cNvSpPr txBox="1"/>
            <p:nvPr/>
          </p:nvSpPr>
          <p:spPr>
            <a:xfrm>
              <a:off x="3923928" y="5579948"/>
              <a:ext cx="3528392" cy="369332"/>
            </a:xfrm>
            <a:prstGeom prst="rect">
              <a:avLst/>
            </a:prstGeom>
            <a:solidFill>
              <a:srgbClr val="B2B2B2">
                <a:alpha val="89020"/>
              </a:srgb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5260327-0338-43F7-ACC7-06961B16BC01}"/>
                </a:ext>
              </a:extLst>
            </p:cNvPr>
            <p:cNvSpPr txBox="1"/>
            <p:nvPr/>
          </p:nvSpPr>
          <p:spPr>
            <a:xfrm>
              <a:off x="285720" y="5345684"/>
              <a:ext cx="26883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fr-FR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fr-FR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str</a:t>
              </a:r>
              <a:r>
                <a:rPr lang="fr-FR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fr-FR" dirty="0">
                  <a:solidFill>
                    <a:srgbClr val="09885A"/>
                  </a:solidFill>
                  <a:latin typeface="Consolas" panose="020B0609020204030204" pitchFamily="49" charset="0"/>
                </a:rPr>
                <a:t>5</a:t>
              </a:r>
              <a:r>
                <a:rPr lang="fr-FR" dirty="0">
                  <a:solidFill>
                    <a:srgbClr val="000000"/>
                  </a:solidFill>
                  <a:latin typeface="Consolas" panose="020B0609020204030204" pitchFamily="49" charset="0"/>
                </a:rPr>
                <a:t>];</a:t>
              </a:r>
            </a:p>
            <a:p>
              <a:r>
                <a:rPr lang="fr-FR" dirty="0">
                  <a:solidFill>
                    <a:srgbClr val="000000"/>
                  </a:solidFill>
                  <a:latin typeface="Consolas" panose="020B0609020204030204" pitchFamily="49" charset="0"/>
                </a:rPr>
                <a:t>str+1;</a:t>
              </a:r>
            </a:p>
            <a:p>
              <a:endParaRPr lang="fr-FR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56515127-B54C-4ADD-BE3C-E981F07A9323}"/>
                </a:ext>
              </a:extLst>
            </p:cNvPr>
            <p:cNvCxnSpPr>
              <a:cxnSpLocks/>
            </p:cNvCxnSpPr>
            <p:nvPr/>
          </p:nvCxnSpPr>
          <p:spPr>
            <a:xfrm>
              <a:off x="1835696" y="5519106"/>
              <a:ext cx="2088232" cy="755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C2CC6-B0CE-4FA7-B4E6-A4C68DA1729C}"/>
              </a:ext>
            </a:extLst>
          </p:cNvPr>
          <p:cNvSpPr/>
          <p:nvPr/>
        </p:nvSpPr>
        <p:spPr>
          <a:xfrm>
            <a:off x="3275856" y="5445224"/>
            <a:ext cx="6480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str[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helo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"%c -&gt; 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,str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str+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2D96941-ED95-4FD1-9B2E-D80A8CCAD7FE}"/>
              </a:ext>
            </a:extLst>
          </p:cNvPr>
          <p:cNvCxnSpPr>
            <a:cxnSpLocks/>
          </p:cNvCxnSpPr>
          <p:nvPr/>
        </p:nvCxnSpPr>
        <p:spPr>
          <a:xfrm flipV="1">
            <a:off x="1334988" y="5188550"/>
            <a:ext cx="3165004" cy="7406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CE7AF73-FA04-4790-8E2D-0150CD45F466}"/>
              </a:ext>
            </a:extLst>
          </p:cNvPr>
          <p:cNvSpPr txBox="1"/>
          <p:nvPr/>
        </p:nvSpPr>
        <p:spPr>
          <a:xfrm>
            <a:off x="4499992" y="5085184"/>
            <a:ext cx="2808312" cy="1846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fr-FR" sz="600" dirty="0"/>
          </a:p>
        </p:txBody>
      </p:sp>
    </p:spTree>
    <p:extLst>
      <p:ext uri="{BB962C8B-B14F-4D97-AF65-F5344CB8AC3E}">
        <p14:creationId xmlns:p14="http://schemas.microsoft.com/office/powerpoint/2010/main" val="3502466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DA2342-6532-46A9-91D7-18BF0690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chaines de char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8EC8D6-CB4D-475D-9830-59EBF8552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502232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char est un caractère mais </a:t>
            </a:r>
          </a:p>
          <a:p>
            <a:r>
              <a:rPr lang="fr-FR" dirty="0"/>
              <a:t>char[ ] un tableau de caractères</a:t>
            </a:r>
          </a:p>
          <a:p>
            <a:pPr lvl="2"/>
            <a:r>
              <a:rPr lang="fr-FR" dirty="0"/>
              <a:t>Prévoir un espace de plus pour le caractère de fin de chaine ‘\0’ </a:t>
            </a:r>
          </a:p>
          <a:p>
            <a:pPr lvl="2"/>
            <a:r>
              <a:rPr lang="fr-FR" dirty="0"/>
              <a:t>Se déclare de la manière suivante </a:t>
            </a:r>
          </a:p>
          <a:p>
            <a:pPr marL="914400" lvl="2" indent="0">
              <a:buNone/>
            </a:pPr>
            <a:r>
              <a:rPr lang="fr-FR" dirty="0"/>
              <a:t>	</a:t>
            </a:r>
            <a:r>
              <a:rPr lang="fr-FR" b="1" dirty="0"/>
              <a:t>char</a:t>
            </a:r>
            <a:r>
              <a:rPr lang="fr-FR" dirty="0"/>
              <a:t> </a:t>
            </a:r>
            <a:r>
              <a:rPr lang="fr-FR" dirty="0" err="1"/>
              <a:t>maChaine</a:t>
            </a:r>
            <a:r>
              <a:rPr lang="fr-FR" dirty="0"/>
              <a:t>[19]</a:t>
            </a:r>
            <a:r>
              <a:rPr lang="fr-FR" b="1" dirty="0"/>
              <a:t>="</a:t>
            </a:r>
            <a:r>
              <a:rPr lang="fr-FR" dirty="0"/>
              <a:t>une chaine de char</a:t>
            </a:r>
            <a:r>
              <a:rPr lang="fr-FR" b="1" dirty="0"/>
              <a:t>";</a:t>
            </a:r>
          </a:p>
          <a:p>
            <a:r>
              <a:rPr lang="fr-FR" dirty="0"/>
              <a:t>Les fonctions de chaines </a:t>
            </a:r>
          </a:p>
          <a:p>
            <a:pPr lvl="2"/>
            <a:r>
              <a:rPr lang="fr-FR" dirty="0" err="1"/>
              <a:t>strlen</a:t>
            </a:r>
            <a:r>
              <a:rPr lang="fr-FR" dirty="0"/>
              <a:t>		taille de la chaine jusqu’à \0</a:t>
            </a:r>
          </a:p>
          <a:p>
            <a:pPr lvl="2"/>
            <a:r>
              <a:rPr lang="fr-FR" dirty="0" err="1"/>
              <a:t>strcat</a:t>
            </a:r>
            <a:r>
              <a:rPr lang="fr-FR" dirty="0"/>
              <a:t> et </a:t>
            </a:r>
            <a:r>
              <a:rPr lang="fr-FR" dirty="0" err="1"/>
              <a:t>strncat</a:t>
            </a:r>
            <a:r>
              <a:rPr lang="fr-FR" dirty="0"/>
              <a:t>	</a:t>
            </a:r>
            <a:r>
              <a:rPr lang="fr-FR" dirty="0" err="1"/>
              <a:t>concat</a:t>
            </a:r>
            <a:r>
              <a:rPr lang="fr-FR" dirty="0"/>
              <a:t> de chaines</a:t>
            </a:r>
          </a:p>
          <a:p>
            <a:pPr lvl="2"/>
            <a:r>
              <a:rPr lang="fr-FR" dirty="0" err="1"/>
              <a:t>atof</a:t>
            </a:r>
            <a:r>
              <a:rPr lang="fr-FR" dirty="0"/>
              <a:t>, </a:t>
            </a:r>
            <a:r>
              <a:rPr lang="fr-FR" dirty="0" err="1"/>
              <a:t>atoi</a:t>
            </a:r>
            <a:r>
              <a:rPr lang="fr-FR" dirty="0"/>
              <a:t>, </a:t>
            </a:r>
            <a:r>
              <a:rPr lang="fr-FR" dirty="0" err="1"/>
              <a:t>atol</a:t>
            </a:r>
            <a:r>
              <a:rPr lang="fr-FR" dirty="0"/>
              <a:t>	conversion alpha to </a:t>
            </a:r>
            <a:r>
              <a:rPr lang="fr-FR" dirty="0" err="1"/>
              <a:t>float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, long,</a:t>
            </a:r>
          </a:p>
          <a:p>
            <a:pPr lvl="2"/>
            <a:r>
              <a:rPr lang="fr-FR" dirty="0"/>
              <a:t> </a:t>
            </a:r>
            <a:r>
              <a:rPr lang="fr-FR" dirty="0">
                <a:hlinkClick r:id="rId3"/>
              </a:rPr>
              <a:t>https://devdocs.io/c-strings/</a:t>
            </a:r>
            <a:r>
              <a:rPr lang="fr-FR" dirty="0"/>
              <a:t> ,…</a:t>
            </a:r>
          </a:p>
        </p:txBody>
      </p:sp>
    </p:spTree>
    <p:extLst>
      <p:ext uri="{BB962C8B-B14F-4D97-AF65-F5344CB8AC3E}">
        <p14:creationId xmlns:p14="http://schemas.microsoft.com/office/powerpoint/2010/main" val="1249454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137F16C-DF71-4833-87D9-40A2D07B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pointeurs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19C918D-48E9-41C1-A8AE-92D46E0B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4646320" cy="4500594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Une fonction peut seulement éditer un paramètre d’entrée pour elle-même </a:t>
            </a:r>
          </a:p>
          <a:p>
            <a:r>
              <a:rPr lang="fr-FR" dirty="0"/>
              <a:t>Un pointeur peut modifie une valeur pointé</a:t>
            </a:r>
          </a:p>
          <a:p>
            <a:endParaRPr lang="fr-FR" dirty="0"/>
          </a:p>
          <a:p>
            <a:r>
              <a:rPr lang="fr-FR" dirty="0"/>
              <a:t>Pointer = 1 Octet d’adresse mémoire</a:t>
            </a:r>
          </a:p>
          <a:p>
            <a:endParaRPr lang="fr-FR" dirty="0"/>
          </a:p>
          <a:p>
            <a:r>
              <a:rPr lang="fr-FR" dirty="0"/>
              <a:t>Un pointer possède un type pour connaitre l’organisation et la taille de l’instance pointé 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91A9EE4-23AC-49C4-A46C-AA9A4129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484784"/>
            <a:ext cx="3736001" cy="405600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491F17-D9DF-4531-B949-5966158AC59F}"/>
              </a:ext>
            </a:extLst>
          </p:cNvPr>
          <p:cNvSpPr txBox="1"/>
          <p:nvPr/>
        </p:nvSpPr>
        <p:spPr>
          <a:xfrm>
            <a:off x="5292079" y="5643578"/>
            <a:ext cx="344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Source translate.google.fr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C40344-48C9-46BF-8770-FC69F2DBF965}"/>
              </a:ext>
            </a:extLst>
          </p:cNvPr>
          <p:cNvSpPr/>
          <p:nvPr/>
        </p:nvSpPr>
        <p:spPr>
          <a:xfrm>
            <a:off x="971600" y="5589240"/>
            <a:ext cx="4896544" cy="1128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Mémoire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4B26111-C5E6-49EC-85EB-BA97A9F3E6C9}"/>
              </a:ext>
            </a:extLst>
          </p:cNvPr>
          <p:cNvGrpSpPr/>
          <p:nvPr/>
        </p:nvGrpSpPr>
        <p:grpSpPr>
          <a:xfrm>
            <a:off x="1225772" y="5607844"/>
            <a:ext cx="4426348" cy="1448341"/>
            <a:chOff x="397680" y="5319812"/>
            <a:chExt cx="4426348" cy="1448341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AA211C8-4A1D-4273-9B50-47C929BEA08B}"/>
                </a:ext>
              </a:extLst>
            </p:cNvPr>
            <p:cNvSpPr/>
            <p:nvPr/>
          </p:nvSpPr>
          <p:spPr>
            <a:xfrm>
              <a:off x="397680" y="5584383"/>
              <a:ext cx="1728192" cy="74363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La variable instancié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2E985157-07AA-4F76-B6C5-C085E8620D4E}"/>
                </a:ext>
              </a:extLst>
            </p:cNvPr>
            <p:cNvSpPr/>
            <p:nvPr/>
          </p:nvSpPr>
          <p:spPr>
            <a:xfrm>
              <a:off x="3486552" y="5584382"/>
              <a:ext cx="1337476" cy="74363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Le pointeur *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8FA38D98-89EB-4735-8ED1-89E9E6257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1233300">
              <a:off x="1841688" y="5319812"/>
              <a:ext cx="1942734" cy="1448341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55381BE-8430-482F-88E1-971E3E71794A}"/>
              </a:ext>
            </a:extLst>
          </p:cNvPr>
          <p:cNvSpPr/>
          <p:nvPr/>
        </p:nvSpPr>
        <p:spPr>
          <a:xfrm>
            <a:off x="5122279" y="4509120"/>
            <a:ext cx="3482170" cy="369332"/>
          </a:xfrm>
          <a:prstGeom prst="rect">
            <a:avLst/>
          </a:prstGeom>
          <a:solidFill>
            <a:srgbClr val="4F81BD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2748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5FE49-E8D2-4243-8A09-E57E9350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les pointeurs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034698-E38B-46F6-8F74-AAC9035ED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4286280" cy="5286412"/>
          </a:xfrm>
        </p:spPr>
        <p:txBody>
          <a:bodyPr/>
          <a:lstStyle/>
          <a:p>
            <a:r>
              <a:rPr lang="fr-FR" dirty="0"/>
              <a:t>La fonction créée une copie local de la variable en paramètre</a:t>
            </a:r>
          </a:p>
          <a:p>
            <a:endParaRPr lang="fr-FR" dirty="0"/>
          </a:p>
          <a:p>
            <a:r>
              <a:rPr lang="fr-FR" dirty="0"/>
              <a:t>Le pointeur modifie7 le contenu d’un espace mémoire sans passer par la variable qui la créée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B28CAC7-A324-45A2-A810-1CE18743A150}"/>
              </a:ext>
            </a:extLst>
          </p:cNvPr>
          <p:cNvSpPr txBox="1">
            <a:spLocks/>
          </p:cNvSpPr>
          <p:nvPr/>
        </p:nvSpPr>
        <p:spPr>
          <a:xfrm>
            <a:off x="4678208" y="3786190"/>
            <a:ext cx="4286280" cy="26460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25475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2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5475" indent="-228600" algn="l" defTabSz="914400" rtl="0" eaLnBrk="1" latinLnBrk="0" hangingPunct="1">
              <a:spcBef>
                <a:spcPct val="20000"/>
              </a:spcBef>
              <a:buSzPct val="150000"/>
              <a:buFont typeface="Wingdings" pitchFamily="2" charset="2"/>
              <a:buChar char="C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main 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*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p_resMain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=&amp;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retour=add(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,p_resMain);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printf(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"%d"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add(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b,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*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= a + b; 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fr-FR" dirty="0"/>
              <a:t>Sortie : 3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77F0120-2DF1-4254-A43F-D22484733B85}"/>
              </a:ext>
            </a:extLst>
          </p:cNvPr>
          <p:cNvSpPr txBox="1">
            <a:spLocks/>
          </p:cNvSpPr>
          <p:nvPr/>
        </p:nvSpPr>
        <p:spPr>
          <a:xfrm>
            <a:off x="4678208" y="1142984"/>
            <a:ext cx="4286280" cy="26460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25475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2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5475" indent="-228600" algn="l" defTabSz="914400" rtl="0" eaLnBrk="1" latinLnBrk="0" hangingPunct="1">
              <a:spcBef>
                <a:spcPct val="20000"/>
              </a:spcBef>
              <a:buSzPct val="150000"/>
              <a:buFont typeface="Wingdings" pitchFamily="2" charset="2"/>
              <a:buChar char="C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main 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retour=add(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,resMain);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printf(</a:t>
            </a:r>
            <a:r>
              <a:rPr lang="fr-FR" dirty="0">
                <a:solidFill>
                  <a:srgbClr val="A31515"/>
                </a:solidFill>
                <a:latin typeface="Consolas" panose="020B0609020204030204" pitchFamily="49" charset="0"/>
              </a:rPr>
              <a:t>"%d -&gt; %d"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resMain,retour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b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add(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a,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b,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= a + b; 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res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Sortie : 0 -&gt; 3</a:t>
            </a:r>
          </a:p>
        </p:txBody>
      </p:sp>
      <p:pic>
        <p:nvPicPr>
          <p:cNvPr id="3076" name="Picture 4" descr="close, delete, deny, no, out, sign-out, x icon">
            <a:extLst>
              <a:ext uri="{FF2B5EF4-FFF2-40B4-BE49-F238E27FC236}">
                <a16:creationId xmlns:a16="http://schemas.microsoft.com/office/drawing/2014/main" id="{A59C8BC2-32ED-46F8-AA47-6BC294F21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338" y="2569646"/>
            <a:ext cx="1109387" cy="11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ccept, active, agree, approved, check, checkmark, confirmed, correct, done, good, ok, success, valid, validation, verify icon">
            <a:extLst>
              <a:ext uri="{FF2B5EF4-FFF2-40B4-BE49-F238E27FC236}">
                <a16:creationId xmlns:a16="http://schemas.microsoft.com/office/drawing/2014/main" id="{ED7BCF62-F138-49B5-BFE4-BFFDE756D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411" y="3896197"/>
            <a:ext cx="1057134" cy="105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7911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B2174-E6BE-4F2A-98D9-A6B8F2BD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les pointeurs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719717-500E-44BD-92CD-611382F56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42984"/>
            <a:ext cx="8572560" cy="3006096"/>
          </a:xfrm>
        </p:spPr>
        <p:txBody>
          <a:bodyPr/>
          <a:lstStyle/>
          <a:p>
            <a:r>
              <a:rPr lang="fr-FR" dirty="0"/>
              <a:t>Un jeu d’étoiles</a:t>
            </a:r>
          </a:p>
          <a:p>
            <a:pPr lvl="2"/>
            <a:r>
              <a:rPr lang="fr-FR" dirty="0"/>
              <a:t>&amp; représente l’adresse d’une instance</a:t>
            </a:r>
          </a:p>
          <a:p>
            <a:pPr lvl="2"/>
            <a:r>
              <a:rPr lang="fr-FR" dirty="0"/>
              <a:t>* pour la valeur pointée par un pointeur</a:t>
            </a:r>
          </a:p>
          <a:p>
            <a:r>
              <a:rPr lang="fr-FR" dirty="0"/>
              <a:t>Oubliez pas de prévoir les espaces dans la mémoire si pas affecté à une variable instancié</a:t>
            </a:r>
          </a:p>
          <a:p>
            <a:pPr lvl="2"/>
            <a:r>
              <a:rPr lang="fr-FR" dirty="0" err="1"/>
              <a:t>int</a:t>
            </a:r>
            <a:r>
              <a:rPr lang="fr-FR" dirty="0"/>
              <a:t>* </a:t>
            </a:r>
            <a:r>
              <a:rPr lang="fr-FR" dirty="0" err="1"/>
              <a:t>ptr</a:t>
            </a:r>
            <a:r>
              <a:rPr lang="fr-FR" dirty="0"/>
              <a:t>=</a:t>
            </a:r>
            <a:r>
              <a:rPr lang="fr-FR" b="1" dirty="0"/>
              <a:t>(</a:t>
            </a:r>
            <a:r>
              <a:rPr lang="fr-FR" b="1" dirty="0" err="1"/>
              <a:t>int</a:t>
            </a:r>
            <a:r>
              <a:rPr lang="fr-FR" b="1" dirty="0"/>
              <a:t> *)</a:t>
            </a:r>
            <a:r>
              <a:rPr lang="fr-FR" dirty="0"/>
              <a:t> </a:t>
            </a:r>
            <a:r>
              <a:rPr lang="fr-FR" dirty="0" err="1"/>
              <a:t>calloc</a:t>
            </a:r>
            <a:r>
              <a:rPr lang="fr-FR" dirty="0"/>
              <a:t> (1,sizeof(</a:t>
            </a:r>
            <a:r>
              <a:rPr lang="fr-FR" dirty="0" err="1"/>
              <a:t>int</a:t>
            </a:r>
            <a:r>
              <a:rPr lang="fr-FR" dirty="0"/>
              <a:t>));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34E3B755-C0A4-4175-94F5-27F94D086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334015"/>
              </p:ext>
            </p:extLst>
          </p:nvPr>
        </p:nvGraphicFramePr>
        <p:xfrm>
          <a:off x="285750" y="4293096"/>
          <a:ext cx="8572500" cy="211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1119394397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402815409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18867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Déclaration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adresse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929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int</a:t>
                      </a:r>
                      <a:r>
                        <a:rPr lang="fr-FR" dirty="0"/>
                        <a:t> variable;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rgbClr val="C00000"/>
                          </a:solidFill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&amp;</a:t>
                      </a:r>
                      <a:r>
                        <a:rPr lang="fr-FR" dirty="0"/>
                        <a:t>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44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int</a:t>
                      </a:r>
                      <a:r>
                        <a:rPr lang="fr-FR" sz="2400" b="1" dirty="0"/>
                        <a:t>*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ptr</a:t>
                      </a:r>
                      <a:r>
                        <a:rPr lang="fr-FR" dirty="0"/>
                        <a:t>=&amp;variable;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000" b="1" dirty="0"/>
                        <a:t>*</a:t>
                      </a:r>
                      <a:r>
                        <a:rPr lang="fr-FR" dirty="0" err="1"/>
                        <a:t>ptr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rgbClr val="C00000"/>
                          </a:solidFill>
                        </a:rPr>
                        <a:t>ptr</a:t>
                      </a:r>
                      <a:endParaRPr lang="fr-FR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769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int</a:t>
                      </a:r>
                      <a:r>
                        <a:rPr lang="fr-FR" sz="2400" b="1" dirty="0"/>
                        <a:t>**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ptr_ptr</a:t>
                      </a:r>
                      <a:r>
                        <a:rPr lang="fr-FR" dirty="0"/>
                        <a:t>=&amp;</a:t>
                      </a:r>
                      <a:r>
                        <a:rPr lang="fr-FR" dirty="0" err="1"/>
                        <a:t>ptr</a:t>
                      </a:r>
                      <a:r>
                        <a:rPr lang="fr-FR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**</a:t>
                      </a:r>
                      <a:r>
                        <a:rPr lang="fr-FR" dirty="0" err="1"/>
                        <a:t>ptr_ptr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*</a:t>
                      </a:r>
                      <a:r>
                        <a:rPr lang="fr-FR" dirty="0" err="1"/>
                        <a:t>ptr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24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dirty="0"/>
                        <a:t>Int</a:t>
                      </a:r>
                      <a:r>
                        <a:rPr lang="fr-FR" sz="1600" b="1" dirty="0"/>
                        <a:t>***</a:t>
                      </a:r>
                      <a:r>
                        <a:rPr lang="fr-FR" sz="1200" dirty="0"/>
                        <a:t> </a:t>
                      </a:r>
                      <a:r>
                        <a:rPr lang="fr-FR" sz="1200" dirty="0" err="1"/>
                        <a:t>ptr_ptr_ptr</a:t>
                      </a:r>
                      <a:r>
                        <a:rPr lang="fr-FR" sz="1200" dirty="0"/>
                        <a:t>= &amp;</a:t>
                      </a:r>
                      <a:r>
                        <a:rPr lang="fr-FR" sz="1200" dirty="0" err="1"/>
                        <a:t>ptr_ptr</a:t>
                      </a:r>
                      <a:r>
                        <a:rPr lang="fr-FR" sz="1200" dirty="0"/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***</a:t>
                      </a:r>
                      <a:r>
                        <a:rPr lang="fr-FR" sz="1200" dirty="0" err="1"/>
                        <a:t>ptr_ptr_ptr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dirty="0"/>
                        <a:t>**</a:t>
                      </a:r>
                      <a:r>
                        <a:rPr lang="fr-FR" sz="1200" dirty="0" err="1"/>
                        <a:t>ptr_ptr_ptr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953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2886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3804552-2978-4F92-9BB1-85AB8F26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E037702-A15C-4C6E-9A81-BF5D43929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Historique du C/C++</a:t>
            </a:r>
          </a:p>
          <a:p>
            <a:pPr lvl="1"/>
            <a:r>
              <a:rPr lang="fr-FR" dirty="0"/>
              <a:t>En C</a:t>
            </a:r>
          </a:p>
          <a:p>
            <a:pPr lvl="1"/>
            <a:r>
              <a:rPr lang="fr-FR" dirty="0"/>
              <a:t>La syntaxe,</a:t>
            </a:r>
          </a:p>
          <a:p>
            <a:pPr lvl="1"/>
            <a:r>
              <a:rPr lang="fr-FR" dirty="0"/>
              <a:t> Les variables, </a:t>
            </a:r>
          </a:p>
          <a:p>
            <a:pPr lvl="1"/>
            <a:r>
              <a:rPr lang="fr-FR" dirty="0"/>
              <a:t>les tableaux</a:t>
            </a:r>
          </a:p>
          <a:p>
            <a:pPr lvl="1"/>
            <a:r>
              <a:rPr lang="fr-FR" dirty="0"/>
              <a:t>Les chaines,</a:t>
            </a:r>
          </a:p>
          <a:p>
            <a:pPr lvl="1"/>
            <a:r>
              <a:rPr lang="fr-FR" dirty="0"/>
              <a:t>Les fonctions,</a:t>
            </a:r>
          </a:p>
          <a:p>
            <a:pPr lvl="1"/>
            <a:r>
              <a:rPr lang="fr-FR" dirty="0"/>
              <a:t>Les pointeurs</a:t>
            </a:r>
          </a:p>
          <a:p>
            <a:pPr lvl="1"/>
            <a:r>
              <a:rPr lang="fr-FR" dirty="0"/>
              <a:t>La doc</a:t>
            </a:r>
          </a:p>
        </p:txBody>
      </p:sp>
    </p:spTree>
    <p:extLst>
      <p:ext uri="{BB962C8B-B14F-4D97-AF65-F5344CB8AC3E}">
        <p14:creationId xmlns:p14="http://schemas.microsoft.com/office/powerpoint/2010/main" val="2019600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9B963CA-E1F3-411A-978E-7AA2DD25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Arduino et le C/C++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7911F81-0824-4317-BFAE-BCE1FAF00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Coder pour les puces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85074A-FB94-4AC7-BE75-864AC276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188640"/>
            <a:ext cx="5414367" cy="433709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C7EA044-643F-4A9D-92DF-9691E81E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1628800"/>
            <a:ext cx="581050" cy="581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3416F48-3D4F-4FFB-8AAC-25A71E73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644" y="2708920"/>
            <a:ext cx="581050" cy="5810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7DA601-6F09-4AA6-A8D9-FA82250B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1999364"/>
            <a:ext cx="298406" cy="2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5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wiring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Carte </a:t>
            </a:r>
            <a:r>
              <a:rPr lang="fr-FR" dirty="0" err="1"/>
              <a:t>wiring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 err="1"/>
              <a:t>Atmega</a:t>
            </a:r>
            <a:r>
              <a:rPr lang="fr-FR" dirty="0"/>
              <a:t> 328</a:t>
            </a:r>
          </a:p>
          <a:p>
            <a:endParaRPr lang="fr-FR" dirty="0"/>
          </a:p>
          <a:p>
            <a:r>
              <a:rPr lang="fr-FR" dirty="0"/>
              <a:t>Connectiques non</a:t>
            </a:r>
          </a:p>
          <a:p>
            <a:pPr marL="0" indent="0">
              <a:buNone/>
            </a:pPr>
            <a:r>
              <a:rPr lang="fr-FR" dirty="0"/>
              <a:t>compatible </a:t>
            </a:r>
            <a:r>
              <a:rPr lang="fr-FR" dirty="0" err="1"/>
              <a:t>arduino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Alim USB ou </a:t>
            </a:r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pic>
        <p:nvPicPr>
          <p:cNvPr id="71684" name="Picture 4" descr="http://wiring.org.co/hardware/imgs/PinsWiring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4" y="1857364"/>
            <a:ext cx="4743450" cy="44386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1DF931C-CFAC-4A08-ABC4-71D886FC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F8B82F4-8881-4465-9604-252DE40AA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cette partie nous allons aborder :</a:t>
            </a:r>
          </a:p>
          <a:p>
            <a:pPr lvl="1"/>
            <a:r>
              <a:rPr lang="fr-FR" dirty="0"/>
              <a:t>Structure </a:t>
            </a:r>
            <a:r>
              <a:rPr lang="fr-FR" dirty="0" err="1"/>
              <a:t>ino</a:t>
            </a:r>
            <a:endParaRPr lang="fr-FR" dirty="0"/>
          </a:p>
          <a:p>
            <a:pPr lvl="1"/>
            <a:r>
              <a:rPr lang="fr-FR" dirty="0"/>
              <a:t>Entrée sortie analogique</a:t>
            </a:r>
          </a:p>
          <a:p>
            <a:pPr lvl="1"/>
            <a:r>
              <a:rPr lang="fr-FR" dirty="0"/>
              <a:t>Entrée sortie numérique</a:t>
            </a:r>
          </a:p>
          <a:p>
            <a:pPr lvl="1"/>
            <a:r>
              <a:rPr lang="fr-FR" dirty="0"/>
              <a:t>Communication série</a:t>
            </a:r>
          </a:p>
          <a:p>
            <a:pPr lvl="1"/>
            <a:r>
              <a:rPr lang="fr-FR" dirty="0"/>
              <a:t>Inclusion de librairie</a:t>
            </a:r>
          </a:p>
        </p:txBody>
      </p:sp>
    </p:spTree>
    <p:extLst>
      <p:ext uri="{BB962C8B-B14F-4D97-AF65-F5344CB8AC3E}">
        <p14:creationId xmlns:p14="http://schemas.microsoft.com/office/powerpoint/2010/main" val="16426224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Fichier INO minimum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2 sections obligatoires</a:t>
            </a:r>
          </a:p>
          <a:p>
            <a:pPr lvl="1"/>
            <a:r>
              <a:rPr lang="fr-FR" dirty="0"/>
              <a:t>C/C++ légères différences avec les standards </a:t>
            </a:r>
          </a:p>
          <a:p>
            <a:pPr lvl="2"/>
            <a:r>
              <a:rPr lang="fr-FR" dirty="0"/>
              <a:t>Méthode d’inclusion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setup</a:t>
            </a:r>
          </a:p>
          <a:p>
            <a:pPr lvl="2"/>
            <a:r>
              <a:rPr lang="fr-FR" dirty="0"/>
              <a:t>Fonction exécuter automatiquement au début de l'exécution du programme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loop</a:t>
            </a:r>
            <a:endParaRPr lang="fr-FR" dirty="0"/>
          </a:p>
          <a:p>
            <a:pPr lvl="2"/>
            <a:r>
              <a:rPr lang="fr-FR" dirty="0"/>
              <a:t>Fonction exécuter en boucle tout au long de l'exécution du programme</a:t>
            </a:r>
          </a:p>
          <a:p>
            <a:pPr lvl="1"/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fr-FR" sz="2400" dirty="0">
                <a:solidFill>
                  <a:schemeClr val="accent3"/>
                </a:solidFill>
                <a:latin typeface="Consolas"/>
              </a:rPr>
              <a:t>/**</a:t>
            </a:r>
            <a:r>
              <a:rPr lang="fr-FR" sz="2400" dirty="0" err="1">
                <a:solidFill>
                  <a:schemeClr val="accent3"/>
                </a:solidFill>
                <a:latin typeface="Consolas"/>
              </a:rPr>
              <a:t>Fichier.ino</a:t>
            </a:r>
            <a:r>
              <a:rPr lang="fr-FR" sz="2400" dirty="0">
                <a:solidFill>
                  <a:schemeClr val="accent3"/>
                </a:solidFill>
                <a:latin typeface="Consolas"/>
              </a:rPr>
              <a:t>**/</a:t>
            </a:r>
          </a:p>
          <a:p>
            <a:pPr>
              <a:buNone/>
            </a:pPr>
            <a:endParaRPr lang="fr-FR" dirty="0">
              <a:solidFill>
                <a:schemeClr val="accent3"/>
              </a:solidFill>
              <a:latin typeface="Consolas"/>
            </a:endParaRPr>
          </a:p>
          <a:p>
            <a:pPr>
              <a:buNone/>
            </a:pP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void</a:t>
            </a:r>
            <a:r>
              <a:rPr lang="fr-FR" sz="2400" dirty="0">
                <a:solidFill>
                  <a:srgbClr val="756BB1"/>
                </a:solidFill>
                <a:latin typeface="Consolas"/>
              </a:rPr>
              <a:t> setup</a:t>
            </a:r>
            <a:r>
              <a:rPr lang="fr-FR" sz="2400" dirty="0">
                <a:solidFill>
                  <a:srgbClr val="B7B8B9"/>
                </a:solidFill>
                <a:latin typeface="Consolas"/>
              </a:rPr>
              <a:t>()</a:t>
            </a:r>
          </a:p>
          <a:p>
            <a:pPr>
              <a:buNone/>
            </a:pPr>
            <a:r>
              <a:rPr lang="fr-FR" sz="2400" dirty="0">
                <a:latin typeface="Consolas"/>
              </a:rPr>
              <a:t>{</a:t>
            </a:r>
          </a:p>
          <a:p>
            <a:pPr>
              <a:buNone/>
            </a:pPr>
            <a:r>
              <a:rPr lang="fr-FR" sz="2000" dirty="0">
                <a:solidFill>
                  <a:schemeClr val="accent3">
                    <a:lumMod val="75000"/>
                  </a:schemeClr>
                </a:solidFill>
                <a:latin typeface="Consolas"/>
              </a:rPr>
              <a:t>//setup</a:t>
            </a:r>
          </a:p>
          <a:p>
            <a:pPr>
              <a:buNone/>
            </a:pPr>
            <a:r>
              <a:rPr lang="fr-FR" sz="2400" dirty="0">
                <a:latin typeface="Consolas"/>
              </a:rPr>
              <a:t>}</a:t>
            </a:r>
          </a:p>
          <a:p>
            <a:pPr>
              <a:buNone/>
            </a:pPr>
            <a:endParaRPr lang="fr-FR" sz="2400" dirty="0">
              <a:solidFill>
                <a:srgbClr val="B7B8B9"/>
              </a:solidFill>
              <a:latin typeface="Consolas"/>
            </a:endParaRPr>
          </a:p>
          <a:p>
            <a:pPr>
              <a:buNone/>
            </a:pP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  <a:latin typeface="Consolas"/>
              </a:rPr>
              <a:t>void</a:t>
            </a:r>
            <a:r>
              <a:rPr lang="fr-FR" sz="2400" dirty="0">
                <a:solidFill>
                  <a:srgbClr val="756BB1"/>
                </a:solidFill>
                <a:latin typeface="Consolas"/>
              </a:rPr>
              <a:t> </a:t>
            </a:r>
            <a:r>
              <a:rPr lang="fr-FR" sz="2400" dirty="0" err="1">
                <a:solidFill>
                  <a:srgbClr val="756BB1"/>
                </a:solidFill>
                <a:latin typeface="Consolas"/>
              </a:rPr>
              <a:t>loop</a:t>
            </a:r>
            <a:r>
              <a:rPr lang="fr-FR" sz="2400" dirty="0">
                <a:solidFill>
                  <a:srgbClr val="B7B8B9"/>
                </a:solidFill>
                <a:latin typeface="Consolas"/>
              </a:rPr>
              <a:t>()</a:t>
            </a:r>
          </a:p>
          <a:p>
            <a:pPr>
              <a:buNone/>
            </a:pPr>
            <a:r>
              <a:rPr lang="fr-FR" sz="2400" dirty="0">
                <a:latin typeface="Consolas"/>
              </a:rPr>
              <a:t>{</a:t>
            </a:r>
          </a:p>
          <a:p>
            <a:pPr>
              <a:buNone/>
            </a:pPr>
            <a:r>
              <a:rPr lang="fr-FR" sz="2000" dirty="0">
                <a:solidFill>
                  <a:schemeClr val="accent3">
                    <a:lumMod val="75000"/>
                  </a:schemeClr>
                </a:solidFill>
                <a:latin typeface="Consolas"/>
              </a:rPr>
              <a:t>//</a:t>
            </a:r>
            <a:r>
              <a:rPr lang="fr-FR" sz="2000" dirty="0" err="1">
                <a:solidFill>
                  <a:schemeClr val="accent3">
                    <a:lumMod val="75000"/>
                  </a:schemeClr>
                </a:solidFill>
                <a:latin typeface="Consolas"/>
              </a:rPr>
              <a:t>loop</a:t>
            </a:r>
            <a:endParaRPr lang="fr-FR" sz="2000" dirty="0">
              <a:solidFill>
                <a:schemeClr val="accent3">
                  <a:lumMod val="75000"/>
                </a:schemeClr>
              </a:solidFill>
              <a:latin typeface="Consolas"/>
            </a:endParaRPr>
          </a:p>
          <a:p>
            <a:pPr>
              <a:buNone/>
            </a:pPr>
            <a:r>
              <a:rPr lang="fr-FR" sz="2400" dirty="0">
                <a:latin typeface="Consolas"/>
              </a:rPr>
              <a:t>}</a:t>
            </a:r>
          </a:p>
          <a:p>
            <a:pPr>
              <a:buNone/>
            </a:pPr>
            <a:endParaRPr lang="fr-FR" sz="24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Lecture / Ecriture </a:t>
            </a:r>
            <a:br>
              <a:rPr lang="fr-FR" dirty="0"/>
            </a:br>
            <a:r>
              <a:rPr lang="fr-FR" dirty="0"/>
              <a:t>Analogique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Lecture Ecriture des ports analogiques par conversion CAN</a:t>
            </a:r>
          </a:p>
          <a:p>
            <a:pPr lvl="2"/>
            <a:r>
              <a:rPr lang="fr-FR" dirty="0"/>
              <a:t>Sur 10bits soit de 0 à 1023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Lecture </a:t>
            </a:r>
          </a:p>
          <a:p>
            <a:pPr lvl="2"/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analogRead</a:t>
            </a:r>
            <a:r>
              <a:rPr lang="fr-FR" dirty="0"/>
              <a:t>( </a:t>
            </a:r>
            <a:r>
              <a:rPr lang="fr-FR" dirty="0" err="1"/>
              <a:t>PinReference</a:t>
            </a:r>
            <a:r>
              <a:rPr lang="fr-FR" dirty="0"/>
              <a:t> )</a:t>
            </a:r>
          </a:p>
          <a:p>
            <a:pPr lvl="3"/>
            <a:r>
              <a:rPr lang="fr-FR" dirty="0"/>
              <a:t>Renvoie la valeur interpréter par le CAN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Ecriture</a:t>
            </a:r>
          </a:p>
          <a:p>
            <a:pPr lvl="2"/>
            <a:r>
              <a:rPr lang="fr-F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analogWrite</a:t>
            </a:r>
            <a:r>
              <a:rPr lang="fr-FR" dirty="0"/>
              <a:t>( </a:t>
            </a:r>
            <a:r>
              <a:rPr lang="fr-FR" dirty="0" err="1"/>
              <a:t>PinReference</a:t>
            </a:r>
            <a:r>
              <a:rPr lang="fr-FR" dirty="0"/>
              <a:t>, value )</a:t>
            </a:r>
          </a:p>
          <a:p>
            <a:pPr lvl="3"/>
            <a:r>
              <a:rPr lang="fr-FR" dirty="0"/>
              <a:t>Envoie la tension interpréter par le CAN avec la valeur de value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b="1" dirty="0"/>
              <a:t>pin</a:t>
            </a:r>
            <a:r>
              <a:rPr lang="fr-FR" dirty="0"/>
              <a:t> sont identifiés </a:t>
            </a:r>
            <a:r>
              <a:rPr lang="fr-FR" b="1" dirty="0"/>
              <a:t>nativement</a:t>
            </a:r>
            <a:r>
              <a:rPr lang="fr-FR" dirty="0"/>
              <a:t> par des </a:t>
            </a:r>
            <a:r>
              <a:rPr lang="fr-FR" b="1" dirty="0"/>
              <a:t>constantes </a:t>
            </a:r>
          </a:p>
          <a:p>
            <a:pPr lvl="3"/>
            <a:r>
              <a:rPr lang="fr-FR" dirty="0"/>
              <a:t>A1</a:t>
            </a:r>
          </a:p>
          <a:p>
            <a:pPr lvl="3"/>
            <a:r>
              <a:rPr lang="fr-FR" dirty="0"/>
              <a:t>A2</a:t>
            </a:r>
          </a:p>
          <a:p>
            <a:pPr lvl="3"/>
            <a:r>
              <a:rPr lang="fr-FR" dirty="0"/>
              <a:t>A…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"illumination progressive"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4143404" cy="5286412"/>
          </a:xfrm>
        </p:spPr>
        <p:txBody>
          <a:bodyPr>
            <a:normAutofit/>
          </a:bodyPr>
          <a:lstStyle/>
          <a:p>
            <a:r>
              <a:rPr lang="fr-FR" dirty="0"/>
              <a:t>Brancher une LED et un potentiomètre sur un port analogique</a:t>
            </a:r>
          </a:p>
          <a:p>
            <a:endParaRPr lang="fr-FR" dirty="0"/>
          </a:p>
          <a:p>
            <a:r>
              <a:rPr lang="fr-FR" dirty="0"/>
              <a:t>Lire la valeur du potentiomètre  et illuminer la LED en fonction du potentiomètre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285992"/>
            <a:ext cx="302895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Lecture / Ecriture </a:t>
            </a:r>
            <a:br>
              <a:rPr lang="fr-FR" dirty="0"/>
            </a:br>
            <a:r>
              <a:rPr lang="fr-FR" dirty="0"/>
              <a:t>Numérique / binaire / PWM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85720" y="1071546"/>
            <a:ext cx="8572560" cy="5286412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Lecture Ecriture des ports numériques</a:t>
            </a:r>
          </a:p>
          <a:p>
            <a:pPr lvl="1"/>
            <a:r>
              <a:rPr lang="fr-FR" dirty="0"/>
              <a:t>Envoie d'états sur un port</a:t>
            </a:r>
          </a:p>
          <a:p>
            <a:pPr lvl="2"/>
            <a:r>
              <a:rPr lang="fr-FR" dirty="0"/>
              <a:t>true </a:t>
            </a:r>
            <a:r>
              <a:rPr lang="fr-FR" dirty="0">
                <a:sym typeface="Wingdings" pitchFamily="2" charset="2"/>
              </a:rPr>
              <a:t> HIGH </a:t>
            </a:r>
          </a:p>
          <a:p>
            <a:pPr lvl="3"/>
            <a:r>
              <a:rPr lang="fr-FR" dirty="0">
                <a:sym typeface="Wingdings" pitchFamily="2" charset="2"/>
              </a:rPr>
              <a:t>5v</a:t>
            </a:r>
          </a:p>
          <a:p>
            <a:pPr lvl="2"/>
            <a:r>
              <a:rPr lang="fr-FR" dirty="0">
                <a:sym typeface="Wingdings" pitchFamily="2" charset="2"/>
              </a:rPr>
              <a:t>false  LOW</a:t>
            </a:r>
          </a:p>
          <a:p>
            <a:pPr lvl="3"/>
            <a:r>
              <a:rPr lang="fr-FR" dirty="0">
                <a:sym typeface="Wingdings" pitchFamily="2" charset="2"/>
              </a:rPr>
              <a:t>0v</a:t>
            </a:r>
          </a:p>
          <a:p>
            <a:pPr lvl="2"/>
            <a:r>
              <a:rPr lang="fr-FR" dirty="0">
                <a:sym typeface="Wingdings" pitchFamily="2" charset="2"/>
              </a:rPr>
              <a:t>Valeur PWM entre 0 et 255</a:t>
            </a:r>
          </a:p>
          <a:p>
            <a:pPr lvl="2"/>
            <a:endParaRPr lang="fr-FR" dirty="0">
              <a:sym typeface="Wingdings" pitchFamily="2" charset="2"/>
            </a:endParaRPr>
          </a:p>
          <a:p>
            <a:pPr lvl="1"/>
            <a:r>
              <a:rPr lang="fr-FR" dirty="0">
                <a:sym typeface="Wingdings" pitchFamily="2" charset="2"/>
              </a:rPr>
              <a:t>Les entrées et sortis doivent être définit pour chaque usage </a:t>
            </a:r>
          </a:p>
          <a:p>
            <a:pPr lvl="2"/>
            <a:r>
              <a:rPr lang="fr-FR" dirty="0" err="1">
                <a:sym typeface="Wingdings" pitchFamily="2" charset="2"/>
              </a:rPr>
              <a:t>pinMode</a:t>
            </a:r>
            <a:r>
              <a:rPr lang="fr-FR" dirty="0">
                <a:sym typeface="Wingdings" pitchFamily="2" charset="2"/>
              </a:rPr>
              <a:t>( </a:t>
            </a:r>
            <a:r>
              <a:rPr lang="fr-FR" dirty="0" err="1">
                <a:sym typeface="Wingdings" pitchFamily="2" charset="2"/>
              </a:rPr>
              <a:t>PinReference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dirty="0" err="1">
                <a:sym typeface="Wingdings" pitchFamily="2" charset="2"/>
              </a:rPr>
              <a:t>IOType</a:t>
            </a:r>
            <a:r>
              <a:rPr lang="fr-FR" dirty="0">
                <a:sym typeface="Wingdings" pitchFamily="2" charset="2"/>
              </a:rPr>
              <a:t>)</a:t>
            </a:r>
          </a:p>
          <a:p>
            <a:pPr lvl="3"/>
            <a:r>
              <a:rPr lang="fr-FR" dirty="0">
                <a:sym typeface="Wingdings" pitchFamily="2" charset="2"/>
              </a:rPr>
              <a:t>set le pin sur le mode d'</a:t>
            </a:r>
            <a:r>
              <a:rPr lang="fr-FR" dirty="0" err="1">
                <a:sym typeface="Wingdings" pitchFamily="2" charset="2"/>
              </a:rPr>
              <a:t>entree</a:t>
            </a:r>
            <a:r>
              <a:rPr lang="fr-FR" dirty="0">
                <a:sym typeface="Wingdings" pitchFamily="2" charset="2"/>
              </a:rPr>
              <a:t> ou de sortie suivant la valeur </a:t>
            </a:r>
            <a:r>
              <a:rPr lang="fr-FR" dirty="0" err="1">
                <a:sym typeface="Wingdings" pitchFamily="2" charset="2"/>
              </a:rPr>
              <a:t>IOType</a:t>
            </a:r>
            <a:endParaRPr lang="fr-FR" dirty="0">
              <a:sym typeface="Wingdings" pitchFamily="2" charset="2"/>
            </a:endParaRPr>
          </a:p>
          <a:p>
            <a:pPr lvl="4"/>
            <a:r>
              <a:rPr lang="fr-FR" dirty="0">
                <a:sym typeface="Wingdings" pitchFamily="2" charset="2"/>
              </a:rPr>
              <a:t>OUTPUT</a:t>
            </a:r>
          </a:p>
          <a:p>
            <a:pPr lvl="4"/>
            <a:r>
              <a:rPr lang="fr-FR" dirty="0">
                <a:sym typeface="Wingdings" pitchFamily="2" charset="2"/>
              </a:rPr>
              <a:t>INPUT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Lecture </a:t>
            </a:r>
          </a:p>
          <a:p>
            <a:pPr lvl="2"/>
            <a:r>
              <a:rPr lang="fr-FR" dirty="0" err="1"/>
              <a:t>digitalRead</a:t>
            </a:r>
            <a:r>
              <a:rPr lang="fr-FR" dirty="0"/>
              <a:t>( </a:t>
            </a:r>
            <a:r>
              <a:rPr lang="fr-FR" dirty="0" err="1"/>
              <a:t>PinReference</a:t>
            </a:r>
            <a:r>
              <a:rPr lang="fr-FR" dirty="0"/>
              <a:t> )</a:t>
            </a:r>
          </a:p>
          <a:p>
            <a:pPr lvl="3"/>
            <a:r>
              <a:rPr lang="fr-FR" dirty="0"/>
              <a:t>Renvoie la valeur PWM présente sur le pin </a:t>
            </a:r>
            <a:r>
              <a:rPr lang="fr-FR" dirty="0" err="1"/>
              <a:t>PinReference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Ecriture</a:t>
            </a:r>
          </a:p>
          <a:p>
            <a:pPr lvl="2"/>
            <a:r>
              <a:rPr lang="fr-FR" dirty="0" err="1"/>
              <a:t>digitalWrite</a:t>
            </a:r>
            <a:r>
              <a:rPr lang="fr-FR" dirty="0"/>
              <a:t>( </a:t>
            </a:r>
            <a:r>
              <a:rPr lang="fr-FR" dirty="0" err="1"/>
              <a:t>PinReference</a:t>
            </a:r>
            <a:r>
              <a:rPr lang="fr-FR" dirty="0"/>
              <a:t>, value )</a:t>
            </a:r>
          </a:p>
          <a:p>
            <a:pPr lvl="3"/>
            <a:r>
              <a:rPr lang="fr-FR" dirty="0"/>
              <a:t>Envoie le remplissage de cycle correspondant a la value PWM ou binaire </a:t>
            </a:r>
          </a:p>
        </p:txBody>
      </p:sp>
      <p:sp>
        <p:nvSpPr>
          <p:cNvPr id="8" name="Étoile à 12 branches 7"/>
          <p:cNvSpPr/>
          <p:nvPr/>
        </p:nvSpPr>
        <p:spPr>
          <a:xfrm>
            <a:off x="5786446" y="1071546"/>
            <a:ext cx="3071834" cy="2143140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b="1" dirty="0" err="1"/>
              <a:t>pinMode</a:t>
            </a:r>
            <a:r>
              <a:rPr lang="fr-FR" b="1" dirty="0"/>
              <a:t> set des résistances internes sur 5v ou 0v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TP "</a:t>
            </a:r>
            <a:r>
              <a:rPr lang="fr-FR" dirty="0" err="1"/>
              <a:t>Blink</a:t>
            </a:r>
            <a:r>
              <a:rPr lang="fr-FR" dirty="0"/>
              <a:t>"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20" y="1142984"/>
            <a:ext cx="4143404" cy="528641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Brancher une LED sur le port 13</a:t>
            </a:r>
          </a:p>
          <a:p>
            <a:endParaRPr lang="fr-FR" dirty="0"/>
          </a:p>
          <a:p>
            <a:r>
              <a:rPr lang="fr-FR" dirty="0"/>
              <a:t>Niveau I :Faites la s'allumé, puis s'éteindre à intervalle régulier.</a:t>
            </a:r>
          </a:p>
          <a:p>
            <a:endParaRPr lang="fr-FR" dirty="0"/>
          </a:p>
          <a:p>
            <a:r>
              <a:rPr lang="fr-FR" dirty="0"/>
              <a:t>Niveau II :Faites la scintiller (PWM)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3496" y="1766893"/>
            <a:ext cx="4093346" cy="3448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Serial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Lot de fonction pour communiquer sur le port série matériel présent dans l'objet </a:t>
            </a:r>
            <a:r>
              <a:rPr lang="fr-FR" dirty="0">
                <a:solidFill>
                  <a:schemeClr val="accent5"/>
                </a:solidFill>
              </a:rPr>
              <a:t>Serial </a:t>
            </a:r>
          </a:p>
          <a:p>
            <a:pPr lvl="1"/>
            <a:r>
              <a:rPr lang="fr-FR" dirty="0"/>
              <a:t>Démarrer le port série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Serial.begin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speed [,config])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Ferme le port série</a:t>
            </a:r>
          </a:p>
          <a:p>
            <a:pPr lvl="2"/>
            <a:r>
              <a:rPr lang="fr-FR" dirty="0">
                <a:solidFill>
                  <a:schemeClr val="accent5"/>
                </a:solidFill>
              </a:rPr>
              <a:t>Serial.end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1"/>
            <a:endParaRPr lang="fr-FR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fr-FR" dirty="0"/>
              <a:t>nb de </a:t>
            </a:r>
            <a:r>
              <a:rPr lang="fr-FR" dirty="0" err="1"/>
              <a:t>bytes</a:t>
            </a:r>
            <a:r>
              <a:rPr lang="fr-FR" dirty="0"/>
              <a:t> disponible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Serial.available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3"/>
            <a:r>
              <a:rPr lang="fr-FR" dirty="0"/>
              <a:t>Renvoi le nb de </a:t>
            </a:r>
            <a:r>
              <a:rPr lang="fr-FR" dirty="0" err="1"/>
              <a:t>bytes</a:t>
            </a:r>
            <a:r>
              <a:rPr lang="fr-FR" dirty="0"/>
              <a:t> disponible en lecture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écriture Série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Ecriture sur le port série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Ecrire des caractères 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Serial.print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Serial.println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Ecrire des </a:t>
            </a:r>
            <a:r>
              <a:rPr lang="fr-FR" dirty="0" err="1"/>
              <a:t>bytes</a:t>
            </a:r>
            <a:endParaRPr lang="fr-FR" dirty="0"/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Serial.write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byteArray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 lecture Série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Lecture sur le port série</a:t>
            </a:r>
          </a:p>
          <a:p>
            <a:pPr lvl="1"/>
            <a:r>
              <a:rPr lang="fr-FR" dirty="0"/>
              <a:t>attente jusqu'à présence d'une chaine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Serial.find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Lecture </a:t>
            </a:r>
            <a:r>
              <a:rPr lang="fr-FR" dirty="0" err="1"/>
              <a:t>byte</a:t>
            </a:r>
            <a:r>
              <a:rPr lang="fr-FR" dirty="0"/>
              <a:t> à </a:t>
            </a:r>
            <a:r>
              <a:rPr lang="fr-FR" dirty="0" err="1"/>
              <a:t>byte</a:t>
            </a:r>
            <a:endParaRPr lang="fr-FR" dirty="0"/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Serial.peek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)</a:t>
            </a:r>
            <a:endParaRPr lang="fr-FR" dirty="0"/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Serial.read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3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renvoie un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byte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du buffer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serie</a:t>
            </a:r>
            <a:endParaRPr lang="fr-FR" dirty="0"/>
          </a:p>
          <a:p>
            <a:pPr lvl="2"/>
            <a:endParaRPr lang="fr-FR" dirty="0"/>
          </a:p>
          <a:p>
            <a:pPr lvl="1"/>
            <a:r>
              <a:rPr lang="fr-FR" dirty="0"/>
              <a:t>Lecture chaine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Serial.readBytes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charBuffer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length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lvl="3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renvoie le nb de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bytes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placé dans </a:t>
            </a:r>
            <a:r>
              <a:rPr lang="fr-FR" i="1" dirty="0" err="1">
                <a:solidFill>
                  <a:schemeClr val="bg1">
                    <a:lumMod val="65000"/>
                  </a:schemeClr>
                </a:solidFill>
              </a:rPr>
              <a:t>charBuffer</a:t>
            </a:r>
            <a:r>
              <a:rPr lang="fr-FR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dans la limite de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length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&amp; </a:t>
            </a:r>
            <a:r>
              <a:rPr lang="fr-FR" i="1" dirty="0" err="1">
                <a:solidFill>
                  <a:schemeClr val="bg1">
                    <a:lumMod val="65000"/>
                  </a:schemeClr>
                </a:solidFill>
              </a:rPr>
              <a:t>SerialTimeout</a:t>
            </a:r>
            <a:endParaRPr lang="fr-FR" i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Serial.readString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pPr lvl="3"/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renvoie un string lue dans la limite de </a:t>
            </a:r>
            <a:r>
              <a:rPr lang="fr-FR" i="1" dirty="0" err="1">
                <a:solidFill>
                  <a:schemeClr val="bg1">
                    <a:lumMod val="65000"/>
                  </a:schemeClr>
                </a:solidFill>
              </a:rPr>
              <a:t>SerialTimeout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Interruption à réception série</a:t>
            </a:r>
          </a:p>
          <a:p>
            <a:pPr lvl="2"/>
            <a:r>
              <a:rPr lang="fr-FR" dirty="0"/>
              <a:t>Déclarer une fonction </a:t>
            </a:r>
            <a:r>
              <a:rPr lang="fr-FR" b="1" dirty="0" err="1"/>
              <a:t>void</a:t>
            </a:r>
            <a:r>
              <a:rPr lang="fr-FR" dirty="0"/>
              <a:t> </a:t>
            </a:r>
            <a:r>
              <a:rPr lang="fr-FR" dirty="0" err="1">
                <a:solidFill>
                  <a:schemeClr val="accent5"/>
                </a:solidFill>
              </a:rPr>
              <a:t>serialEvent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()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Définition de timeout</a:t>
            </a:r>
          </a:p>
          <a:p>
            <a:pPr lvl="2"/>
            <a:r>
              <a:rPr lang="fr-FR" dirty="0" err="1">
                <a:solidFill>
                  <a:schemeClr val="accent5"/>
                </a:solidFill>
              </a:rPr>
              <a:t>Serial.setTimeout</a:t>
            </a:r>
            <a:r>
              <a:rPr lang="fr-FR" dirty="0">
                <a:solidFill>
                  <a:schemeClr val="accent5"/>
                </a:solidFill>
              </a:rPr>
              <a:t> 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(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</a:rPr>
              <a:t>tempsEnMillis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 )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du temps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Faire une attente sur le processus en cours</a:t>
            </a:r>
          </a:p>
          <a:p>
            <a:pPr lvl="1"/>
            <a:r>
              <a:rPr lang="fr-FR" dirty="0"/>
              <a:t>en millisecondes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delay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pPr lvl="1"/>
            <a:r>
              <a:rPr lang="fr-FR" dirty="0"/>
              <a:t>En microsecondes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delayMicroseconds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endParaRPr lang="fr-FR" dirty="0"/>
          </a:p>
          <a:p>
            <a:r>
              <a:rPr lang="fr-FR" dirty="0"/>
              <a:t>Connaitre le temps machine depuis le début de l’</a:t>
            </a:r>
            <a:r>
              <a:rPr lang="fr-FR" dirty="0" err="1"/>
              <a:t>éxecution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en millisecondes </a:t>
            </a:r>
          </a:p>
          <a:p>
            <a:pPr lvl="2"/>
            <a:r>
              <a:rPr lang="fr-FR" dirty="0" err="1">
                <a:solidFill>
                  <a:srgbClr val="3182BD"/>
                </a:solidFill>
                <a:latin typeface="Consolas"/>
              </a:rPr>
              <a:t>millis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  <a:endParaRPr lang="fr-FR" dirty="0"/>
          </a:p>
          <a:p>
            <a:pPr lvl="1"/>
            <a:r>
              <a:rPr lang="fr-FR" dirty="0"/>
              <a:t>en microsecondes</a:t>
            </a:r>
          </a:p>
          <a:p>
            <a:pPr lvl="2"/>
            <a:r>
              <a:rPr lang="fr-FR" dirty="0">
                <a:solidFill>
                  <a:srgbClr val="3182BD"/>
                </a:solidFill>
                <a:latin typeface="Consolas"/>
              </a:rPr>
              <a:t>micros</a:t>
            </a:r>
            <a:r>
              <a:rPr lang="fr-FR" dirty="0">
                <a:solidFill>
                  <a:srgbClr val="B7B8B9"/>
                </a:solidFill>
                <a:latin typeface="Consolas"/>
              </a:rPr>
              <a:t>();</a:t>
            </a:r>
          </a:p>
          <a:p>
            <a:pPr lvl="1"/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sysGraphitiv201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sysGraphitiv2019" id="{71882897-E537-4314-8A07-C6876EB9BD10}" vid="{2E11BF1D-A2DB-41E0-9DB3-63986476B7E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OrsysGraphitiv2019</Template>
  <TotalTime>7385</TotalTime>
  <Words>11534</Words>
  <Application>Microsoft Office PowerPoint</Application>
  <PresentationFormat>Affichage à l'écran (4:3)</PresentationFormat>
  <Paragraphs>3058</Paragraphs>
  <Slides>240</Slides>
  <Notes>240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240</vt:i4>
      </vt:variant>
    </vt:vector>
  </HeadingPairs>
  <TitlesOfParts>
    <vt:vector size="249" baseType="lpstr">
      <vt:lpstr>Wingdings</vt:lpstr>
      <vt:lpstr>Arial</vt:lpstr>
      <vt:lpstr>Calibri</vt:lpstr>
      <vt:lpstr>Consolas</vt:lpstr>
      <vt:lpstr>Monaco</vt:lpstr>
      <vt:lpstr>TyponineSans Regular 18</vt:lpstr>
      <vt:lpstr>inherit</vt:lpstr>
      <vt:lpstr>Permanent Marker</vt:lpstr>
      <vt:lpstr>OrsysGraphitiv2019</vt:lpstr>
      <vt:lpstr>Arduino</vt:lpstr>
      <vt:lpstr>Présentation PowerPoint</vt:lpstr>
      <vt:lpstr>Logistique</vt:lpstr>
      <vt:lpstr>Alexandre DESORBAIX</vt:lpstr>
      <vt:lpstr>Orsys Formation</vt:lpstr>
      <vt:lpstr>Présentation</vt:lpstr>
      <vt:lpstr>Sommaire</vt:lpstr>
      <vt:lpstr>Open source &amp; Electronique</vt:lpstr>
      <vt:lpstr>Projet wiring</vt:lpstr>
      <vt:lpstr>Projet Arduino</vt:lpstr>
      <vt:lpstr>Processeurs Atmel atmega</vt:lpstr>
      <vt:lpstr>Architecture Atmega328</vt:lpstr>
      <vt:lpstr>Architecture Atmega328</vt:lpstr>
      <vt:lpstr>Architecture bus Atmega328</vt:lpstr>
      <vt:lpstr>Architecture Horloge Atmega328</vt:lpstr>
      <vt:lpstr>Atmega328 pinout</vt:lpstr>
      <vt:lpstr>Processeurs Atmel atmega 16u4/32U4</vt:lpstr>
      <vt:lpstr>architecture 32u4</vt:lpstr>
      <vt:lpstr>Atmega32u4 pinout TQFP</vt:lpstr>
      <vt:lpstr>Processeurs Atmel atmega</vt:lpstr>
      <vt:lpstr>Architecture 2560</vt:lpstr>
      <vt:lpstr>Les kits Arduino </vt:lpstr>
      <vt:lpstr>Arduino &amp; 32bits</vt:lpstr>
      <vt:lpstr>Les kits compatible arduino</vt:lpstr>
      <vt:lpstr>Arduino &amp; shield</vt:lpstr>
      <vt:lpstr>Les shields</vt:lpstr>
      <vt:lpstr>Shield &amp; formats</vt:lpstr>
      <vt:lpstr>Les modules</vt:lpstr>
      <vt:lpstr>Les circuits intégrés</vt:lpstr>
      <vt:lpstr>Conclusion</vt:lpstr>
      <vt:lpstr>Rappel electroniques</vt:lpstr>
      <vt:lpstr>Sommaire</vt:lpstr>
      <vt:lpstr>Reconnaitre les basiques</vt:lpstr>
      <vt:lpstr>Reconnaitre les basiques</vt:lpstr>
      <vt:lpstr>Les lois électroniques</vt:lpstr>
      <vt:lpstr>Les lois électroniques</vt:lpstr>
      <vt:lpstr>Les lois électroniques</vt:lpstr>
      <vt:lpstr>Les lois électroniques</vt:lpstr>
      <vt:lpstr>Les lois électroniques</vt:lpstr>
      <vt:lpstr>Niveau logiques</vt:lpstr>
      <vt:lpstr>CAN ou NAC</vt:lpstr>
      <vt:lpstr>DAC</vt:lpstr>
      <vt:lpstr>PWM</vt:lpstr>
      <vt:lpstr>UART</vt:lpstr>
      <vt:lpstr>Protocole I²C</vt:lpstr>
      <vt:lpstr>Protocole S.P.I.</vt:lpstr>
      <vt:lpstr>Arduino pinout</vt:lpstr>
      <vt:lpstr>Détails techniques</vt:lpstr>
      <vt:lpstr>Arduino UNO pinout</vt:lpstr>
      <vt:lpstr>Arduino Mega2560 pinout</vt:lpstr>
      <vt:lpstr>Arduino Nano pinout</vt:lpstr>
      <vt:lpstr>Arduino Leonardo et 32u4</vt:lpstr>
      <vt:lpstr>arduino &amp; ICSP2</vt:lpstr>
      <vt:lpstr>Alternatives</vt:lpstr>
      <vt:lpstr>Alternative</vt:lpstr>
      <vt:lpstr>Présentation PowerPoint</vt:lpstr>
      <vt:lpstr>Entrées / sorties  </vt:lpstr>
      <vt:lpstr>Sommaire</vt:lpstr>
      <vt:lpstr>Arduino UNO  Entrée numérique Tout Ou Rrien</vt:lpstr>
      <vt:lpstr>Arduino UNO  Entrée analogique CAN</vt:lpstr>
      <vt:lpstr>Conclusion</vt:lpstr>
      <vt:lpstr>Développement &amp; IDE</vt:lpstr>
      <vt:lpstr>Sommaire</vt:lpstr>
      <vt:lpstr>Arduino IDE</vt:lpstr>
      <vt:lpstr>Code::Blocks</vt:lpstr>
      <vt:lpstr>scratch</vt:lpstr>
      <vt:lpstr>VS CODE</vt:lpstr>
      <vt:lpstr>projets virtuels</vt:lpstr>
      <vt:lpstr>avr studio / atmel studio </vt:lpstr>
      <vt:lpstr>ThinkerCAD</vt:lpstr>
      <vt:lpstr>Simulateur AVR</vt:lpstr>
      <vt:lpstr>Visual studio &amp; visual micro</vt:lpstr>
      <vt:lpstr>Conclusion</vt:lpstr>
      <vt:lpstr>Ecrire du code arduino &amp; Bases du langage</vt:lpstr>
      <vt:lpstr>Sommaire</vt:lpstr>
      <vt:lpstr>C l’histoire</vt:lpstr>
      <vt:lpstr>C++ l’histoire</vt:lpstr>
      <vt:lpstr>Analysons la syntaxe du C (I)</vt:lpstr>
      <vt:lpstr>Fonctions &amp; prototypes</vt:lpstr>
      <vt:lpstr>Analysons la syntaxe du C (II)</vt:lpstr>
      <vt:lpstr>Déclaration Globale vs Locale</vt:lpstr>
      <vt:lpstr>Les opérateurs </vt:lpstr>
      <vt:lpstr>Les tableaux</vt:lpstr>
      <vt:lpstr>Les chaines de char</vt:lpstr>
      <vt:lpstr>Les pointeurs</vt:lpstr>
      <vt:lpstr>Pourquoi les pointeurs ?</vt:lpstr>
      <vt:lpstr>Utiliser les pointeurs</vt:lpstr>
      <vt:lpstr>Conclusion</vt:lpstr>
      <vt:lpstr>Arduino et le C/C++</vt:lpstr>
      <vt:lpstr>Sommaire</vt:lpstr>
      <vt:lpstr>Fichier INO minimum</vt:lpstr>
      <vt:lpstr>Lecture / Ecriture  Analogique</vt:lpstr>
      <vt:lpstr>TP "illumination progressive"</vt:lpstr>
      <vt:lpstr>Lecture / Ecriture  Numérique / binaire / PWM</vt:lpstr>
      <vt:lpstr>TP "Blink"</vt:lpstr>
      <vt:lpstr>Fonction Serial</vt:lpstr>
      <vt:lpstr>Fonction écriture Série</vt:lpstr>
      <vt:lpstr>Fonction lecture Série</vt:lpstr>
      <vt:lpstr>Gestion du temps </vt:lpstr>
      <vt:lpstr>Fonctions trigonométriques &amp; random</vt:lpstr>
      <vt:lpstr>Conclusion</vt:lpstr>
      <vt:lpstr>Starter Pack</vt:lpstr>
      <vt:lpstr>Sommaire</vt:lpstr>
      <vt:lpstr>The Starter Kit</vt:lpstr>
      <vt:lpstr>Arduino starter kit</vt:lpstr>
      <vt:lpstr>Le livre de projets</vt:lpstr>
      <vt:lpstr>Projet  01 Get to Know YourTools </vt:lpstr>
      <vt:lpstr>Projet 02  Spaceship Interface </vt:lpstr>
      <vt:lpstr>Projet 3 love Ô Meter</vt:lpstr>
      <vt:lpstr>Projet 4 ColorMixingLamp</vt:lpstr>
      <vt:lpstr>Projet 5 MOOD CUE</vt:lpstr>
      <vt:lpstr>Projet 6 LIGHT THEREMIN</vt:lpstr>
      <vt:lpstr>Projet 7 KEYBOARD INSTRUMENT</vt:lpstr>
      <vt:lpstr>Projet 8 DIGITAL HOURGLASS</vt:lpstr>
      <vt:lpstr>Projet 9 MOTORIZED PINWHEEL</vt:lpstr>
      <vt:lpstr>Projet 10 ZOETROPE</vt:lpstr>
      <vt:lpstr>Projet 11 11 Crystal Ball </vt:lpstr>
      <vt:lpstr>Projet 12</vt:lpstr>
      <vt:lpstr>Projet 13 Touchy-feelyLamp</vt:lpstr>
      <vt:lpstr>Projet 14 Tweakthe Arduino Logo </vt:lpstr>
      <vt:lpstr>Projet 15 15 Hacking Butons</vt:lpstr>
      <vt:lpstr>Conclusion</vt:lpstr>
      <vt:lpstr>Conduire un Projet Embarqué</vt:lpstr>
      <vt:lpstr>Sommaire</vt:lpstr>
      <vt:lpstr>Cibler les besoins</vt:lpstr>
      <vt:lpstr>Cibler les besoins</vt:lpstr>
      <vt:lpstr>Cibler les besoins</vt:lpstr>
      <vt:lpstr>Dimensionner le besoin</vt:lpstr>
      <vt:lpstr>Dimensionner le besoin</vt:lpstr>
      <vt:lpstr>Dimensionner le besoin</vt:lpstr>
      <vt:lpstr>Coder les besoins</vt:lpstr>
      <vt:lpstr>Concevoir le prototype</vt:lpstr>
      <vt:lpstr>Du prototype au produits</vt:lpstr>
      <vt:lpstr>Conclusion</vt:lpstr>
      <vt:lpstr>librairies</vt:lpstr>
      <vt:lpstr>Sommaire</vt:lpstr>
      <vt:lpstr>SoftwareSerial</vt:lpstr>
      <vt:lpstr>liquidCrystal</vt:lpstr>
      <vt:lpstr>LiquidCrystal lib</vt:lpstr>
      <vt:lpstr>EEPROM</vt:lpstr>
      <vt:lpstr>EEPROM</vt:lpstr>
      <vt:lpstr>Wire</vt:lpstr>
      <vt:lpstr>Conclusion</vt:lpstr>
      <vt:lpstr>Utilisons quelques modules</vt:lpstr>
      <vt:lpstr>Sommaire</vt:lpstr>
      <vt:lpstr>composants passifs</vt:lpstr>
      <vt:lpstr>Analogique &amp; Comparateurs Digitaux – YL-38</vt:lpstr>
      <vt:lpstr>Actionneurs Digitaux</vt:lpstr>
      <vt:lpstr>HC-SR04</vt:lpstr>
      <vt:lpstr>DHT11 / DHT22</vt:lpstr>
      <vt:lpstr>Array Keypad</vt:lpstr>
      <vt:lpstr>Array Keypad </vt:lpstr>
      <vt:lpstr>Array Keypad</vt:lpstr>
      <vt:lpstr>carte SD</vt:lpstr>
      <vt:lpstr>SD lib</vt:lpstr>
      <vt:lpstr>Pour accéder plus en profondeur</vt:lpstr>
      <vt:lpstr>Liquid Crystal</vt:lpstr>
      <vt:lpstr>librairie liquidCrystal</vt:lpstr>
      <vt:lpstr>LiquidCrystal</vt:lpstr>
      <vt:lpstr>PCF8574</vt:lpstr>
      <vt:lpstr>LiquidCrystal_PC8574</vt:lpstr>
      <vt:lpstr>tft</vt:lpstr>
      <vt:lpstr>Accéléromètres ADXL345</vt:lpstr>
      <vt:lpstr>Capteur de pression BMP180</vt:lpstr>
      <vt:lpstr>nrf24l01</vt:lpstr>
      <vt:lpstr>RJ45</vt:lpstr>
      <vt:lpstr>GPS &amp; GNSS</vt:lpstr>
      <vt:lpstr>GSM &amp; commandes AT</vt:lpstr>
      <vt:lpstr>ESP8266</vt:lpstr>
      <vt:lpstr>Bluetooth HC-05 / HC-06</vt:lpstr>
      <vt:lpstr>RTC </vt:lpstr>
      <vt:lpstr>librairie logiciel</vt:lpstr>
      <vt:lpstr>Conclusion</vt:lpstr>
      <vt:lpstr>Les interruptions</vt:lpstr>
      <vt:lpstr>Sommaire</vt:lpstr>
      <vt:lpstr>interruptions</vt:lpstr>
      <vt:lpstr>Les timers</vt:lpstr>
      <vt:lpstr>timer0</vt:lpstr>
      <vt:lpstr>timer &amp; pwm</vt:lpstr>
      <vt:lpstr>Les interruption matérielles </vt:lpstr>
      <vt:lpstr>Les interruption matérielles </vt:lpstr>
      <vt:lpstr>Conclusion</vt:lpstr>
      <vt:lpstr>Fabriquez vos modules</vt:lpstr>
      <vt:lpstr>Sommaire</vt:lpstr>
      <vt:lpstr>1.Préparer un projet </vt:lpstr>
      <vt:lpstr>2. Schématique / Assemblage</vt:lpstr>
      <vt:lpstr>3 . Router une shield</vt:lpstr>
      <vt:lpstr>Impression</vt:lpstr>
      <vt:lpstr>Conclusion</vt:lpstr>
      <vt:lpstr>Assembleur AVR</vt:lpstr>
      <vt:lpstr>Sommaire</vt:lpstr>
      <vt:lpstr>Langage assembleur</vt:lpstr>
      <vt:lpstr>Utiliser les registres</vt:lpstr>
      <vt:lpstr>Bootloader ou pas ?</vt:lpstr>
      <vt:lpstr>Conclusion</vt:lpstr>
      <vt:lpstr>Conclusion finale</vt:lpstr>
      <vt:lpstr>Conclusion finale</vt:lpstr>
      <vt:lpstr>Bibliographie / Références</vt:lpstr>
      <vt:lpstr>Présentation PowerPoint</vt:lpstr>
      <vt:lpstr>Exercices avancés</vt:lpstr>
      <vt:lpstr>328p</vt:lpstr>
      <vt:lpstr>TP communication série</vt:lpstr>
      <vt:lpstr>Feux tricolores</vt:lpstr>
      <vt:lpstr>TP </vt:lpstr>
      <vt:lpstr>Capteurs et actionneurs numériques</vt:lpstr>
      <vt:lpstr>Capteur dipole à résistance variable</vt:lpstr>
      <vt:lpstr>Capteur dipole à résistance variable</vt:lpstr>
      <vt:lpstr>Capteur d'humidité</vt:lpstr>
      <vt:lpstr>SUPER TP</vt:lpstr>
      <vt:lpstr>DS3231 RTC</vt:lpstr>
      <vt:lpstr>un écran LCD</vt:lpstr>
      <vt:lpstr>SUPER TP</vt:lpstr>
      <vt:lpstr>TP interruption</vt:lpstr>
      <vt:lpstr>Rotary encoder</vt:lpstr>
      <vt:lpstr>SUPER TP</vt:lpstr>
      <vt:lpstr>Bmp180 ou équivalent</vt:lpstr>
      <vt:lpstr>SUPER TP</vt:lpstr>
      <vt:lpstr>Communication Serie</vt:lpstr>
      <vt:lpstr>SUPER TP</vt:lpstr>
      <vt:lpstr>RF</vt:lpstr>
      <vt:lpstr>SUPER TP</vt:lpstr>
      <vt:lpstr>SUPER TP</vt:lpstr>
      <vt:lpstr>NRF</vt:lpstr>
      <vt:lpstr>SUPER TP</vt:lpstr>
      <vt:lpstr>SD</vt:lpstr>
      <vt:lpstr>SUPER TP</vt:lpstr>
      <vt:lpstr>tft</vt:lpstr>
      <vt:lpstr>SUPER TP</vt:lpstr>
      <vt:lpstr>SUPER TP</vt:lpstr>
      <vt:lpstr>bluetooth</vt:lpstr>
      <vt:lpstr>Reseau</vt:lpstr>
      <vt:lpstr>SUPER TP</vt:lpstr>
      <vt:lpstr>SUPER TP</vt:lpstr>
      <vt:lpstr>GPRS</vt:lpstr>
      <vt:lpstr>SUPER TP</vt:lpstr>
      <vt:lpstr>SUPER TP</vt:lpstr>
      <vt:lpstr>SUPER TPII</vt:lpstr>
      <vt:lpstr>SUPER TPII</vt:lpstr>
      <vt:lpstr>SUPER TPII</vt:lpstr>
      <vt:lpstr>SUPER TP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Orsys</dc:title>
  <dc:creator>Desorbaix alexandre</dc:creator>
  <cp:keywords>Orsys; Arduino; support</cp:keywords>
  <cp:lastModifiedBy>Champix</cp:lastModifiedBy>
  <cp:revision>250</cp:revision>
  <cp:lastPrinted>2019-11-10T11:59:57Z</cp:lastPrinted>
  <dcterms:created xsi:type="dcterms:W3CDTF">2019-01-04T21:49:37Z</dcterms:created>
  <dcterms:modified xsi:type="dcterms:W3CDTF">2019-11-15T13:08:50Z</dcterms:modified>
  <dc:language>FR</dc:language>
</cp:coreProperties>
</file>